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0" r:id="rId5"/>
    <p:sldMasterId id="2147483706" r:id="rId6"/>
    <p:sldMasterId id="2147483675" r:id="rId7"/>
    <p:sldMasterId id="2147483663" r:id="rId8"/>
  </p:sldMasterIdLst>
  <p:notesMasterIdLst>
    <p:notesMasterId r:id="rId70"/>
  </p:notesMasterIdLst>
  <p:handoutMasterIdLst>
    <p:handoutMasterId r:id="rId71"/>
  </p:handoutMasterIdLst>
  <p:sldIdLst>
    <p:sldId id="640" r:id="rId9"/>
    <p:sldId id="598" r:id="rId10"/>
    <p:sldId id="760" r:id="rId11"/>
    <p:sldId id="794" r:id="rId12"/>
    <p:sldId id="795" r:id="rId13"/>
    <p:sldId id="763" r:id="rId14"/>
    <p:sldId id="831" r:id="rId15"/>
    <p:sldId id="765" r:id="rId16"/>
    <p:sldId id="832" r:id="rId17"/>
    <p:sldId id="833" r:id="rId18"/>
    <p:sldId id="828" r:id="rId19"/>
    <p:sldId id="834" r:id="rId20"/>
    <p:sldId id="835" r:id="rId21"/>
    <p:sldId id="836" r:id="rId22"/>
    <p:sldId id="837" r:id="rId23"/>
    <p:sldId id="838" r:id="rId24"/>
    <p:sldId id="787" r:id="rId25"/>
    <p:sldId id="830" r:id="rId26"/>
    <p:sldId id="786" r:id="rId27"/>
    <p:sldId id="839" r:id="rId28"/>
    <p:sldId id="783" r:id="rId29"/>
    <p:sldId id="840" r:id="rId30"/>
    <p:sldId id="823" r:id="rId31"/>
    <p:sldId id="822" r:id="rId32"/>
    <p:sldId id="785" r:id="rId33"/>
    <p:sldId id="824" r:id="rId34"/>
    <p:sldId id="825" r:id="rId35"/>
    <p:sldId id="826" r:id="rId36"/>
    <p:sldId id="827" r:id="rId37"/>
    <p:sldId id="841" r:id="rId38"/>
    <p:sldId id="842" r:id="rId39"/>
    <p:sldId id="780" r:id="rId40"/>
    <p:sldId id="843" r:id="rId41"/>
    <p:sldId id="815" r:id="rId42"/>
    <p:sldId id="806" r:id="rId43"/>
    <p:sldId id="816" r:id="rId44"/>
    <p:sldId id="807" r:id="rId45"/>
    <p:sldId id="844" r:id="rId46"/>
    <p:sldId id="845" r:id="rId47"/>
    <p:sldId id="846" r:id="rId48"/>
    <p:sldId id="847" r:id="rId49"/>
    <p:sldId id="771" r:id="rId50"/>
    <p:sldId id="772" r:id="rId51"/>
    <p:sldId id="848" r:id="rId52"/>
    <p:sldId id="849" r:id="rId53"/>
    <p:sldId id="818" r:id="rId54"/>
    <p:sldId id="850" r:id="rId55"/>
    <p:sldId id="800" r:id="rId56"/>
    <p:sldId id="801" r:id="rId57"/>
    <p:sldId id="802" r:id="rId58"/>
    <p:sldId id="819" r:id="rId59"/>
    <p:sldId id="820" r:id="rId60"/>
    <p:sldId id="851" r:id="rId61"/>
    <p:sldId id="803" r:id="rId62"/>
    <p:sldId id="852" r:id="rId63"/>
    <p:sldId id="853" r:id="rId64"/>
    <p:sldId id="854" r:id="rId65"/>
    <p:sldId id="799" r:id="rId66"/>
    <p:sldId id="855" r:id="rId67"/>
    <p:sldId id="856" r:id="rId68"/>
    <p:sldId id="753" r:id="rId69"/>
  </p:sldIdLst>
  <p:sldSz cx="12188825" cy="6858000"/>
  <p:notesSz cx="6858000" cy="9144000"/>
  <p:custDataLst>
    <p:tags r:id="rId72"/>
  </p:custDataLst>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31" autoAdjust="0"/>
    <p:restoredTop sz="94041" autoAdjust="0"/>
  </p:normalViewPr>
  <p:slideViewPr>
    <p:cSldViewPr showGuides="1">
      <p:cViewPr varScale="1">
        <p:scale>
          <a:sx n="65" d="100"/>
          <a:sy n="65" d="100"/>
        </p:scale>
        <p:origin x="1024" y="56"/>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0" d="100"/>
          <a:sy n="60" d="100"/>
        </p:scale>
        <p:origin x="2766"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16" Type="http://schemas.openxmlformats.org/officeDocument/2006/relationships/slide" Target="slides/slide8.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notesMaster" Target="notesMasters/notesMaster1.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A56E6107-4F70-4432-81A1-E9329BDC8361}" type="datetime1">
              <a:rPr lang="zh-CN" altLang="en-US" smtClean="0">
                <a:latin typeface="微软雅黑" panose="020B0503020204020204" pitchFamily="34" charset="-122"/>
                <a:ea typeface="微软雅黑" panose="020B0503020204020204" pitchFamily="34" charset="-122"/>
              </a:rPr>
              <a:pPr algn="r" rtl="0"/>
              <a:t>2023/4/11</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n-US" altLang="zh-CN">
                <a:latin typeface="微软雅黑" panose="020B0503020204020204" pitchFamily="34" charset="-122"/>
                <a:ea typeface="微软雅黑" panose="020B0503020204020204" pitchFamily="34" charset="-122"/>
              </a:rPr>
              <a:pPr algn="r" rtl="0"/>
              <a:t>‹#›</a:t>
            </a:fld>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0760B032-84D0-4C37-BA11-143E54573B20}" type="datetime1">
              <a:rPr lang="zh-CN" altLang="en-US" smtClean="0"/>
              <a:pPr/>
              <a:t>2023/4/11</a:t>
            </a:fld>
            <a:endParaRPr lang="zh-CN" altLang="en-US" dirty="0"/>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F93199CD-3E1B-4AE6-990F-76F925F5EA9F}" type="slidenum">
              <a:rPr lang="en-US" altLang="zh-CN" smtClean="0"/>
              <a:pPr/>
              <a:t>‹#›</a:t>
            </a:fld>
            <a:endParaRPr lang="zh-CN" altLang="en-U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4</a:t>
            </a:fld>
            <a:endParaRPr lang="zh-CN" altLang="en-US" dirty="0"/>
          </a:p>
        </p:txBody>
      </p:sp>
    </p:spTree>
    <p:extLst>
      <p:ext uri="{BB962C8B-B14F-4D97-AF65-F5344CB8AC3E}">
        <p14:creationId xmlns:p14="http://schemas.microsoft.com/office/powerpoint/2010/main" val="1028218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10</a:t>
            </a:fld>
            <a:endParaRPr lang="zh-CN" altLang="en-US" dirty="0"/>
          </a:p>
        </p:txBody>
      </p:sp>
    </p:spTree>
    <p:extLst>
      <p:ext uri="{BB962C8B-B14F-4D97-AF65-F5344CB8AC3E}">
        <p14:creationId xmlns:p14="http://schemas.microsoft.com/office/powerpoint/2010/main" val="29487871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CC847F5-93BF-420F-8B65-846E937E9C1A}" type="datetime1">
              <a:rPr lang="zh-CN" altLang="en-US" smtClean="0"/>
              <a:pPr/>
              <a:t>2023/4/11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6901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24255" y="315914"/>
            <a:ext cx="7774608" cy="592137"/>
          </a:xfrm>
        </p:spPr>
        <p:txBody>
          <a:bodyPr/>
          <a:lstStyle/>
          <a:p>
            <a:r>
              <a:rPr lang="zh-CN" altLang="en-US"/>
              <a:t>单击此处编辑母版标题样式</a:t>
            </a:r>
          </a:p>
        </p:txBody>
      </p:sp>
      <p:sp>
        <p:nvSpPr>
          <p:cNvPr id="3" name="表格占位符 2"/>
          <p:cNvSpPr>
            <a:spLocks noGrp="1"/>
          </p:cNvSpPr>
          <p:nvPr>
            <p:ph type="tbl" idx="1"/>
          </p:nvPr>
        </p:nvSpPr>
        <p:spPr>
          <a:xfrm>
            <a:off x="624255" y="1219673"/>
            <a:ext cx="10940317" cy="5000625"/>
          </a:xfrm>
        </p:spPr>
        <p:txBody>
          <a:bodyPr/>
          <a:lstStyle/>
          <a:p>
            <a:r>
              <a:rPr lang="zh-CN" altLang="en-US"/>
              <a:t>单击图标添加表格</a:t>
            </a:r>
          </a:p>
        </p:txBody>
      </p:sp>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E715D26E-08BF-4DE2-869C-895AF7546EB5}" type="slidenum">
              <a:rPr lang="en-US" altLang="zh-CN"/>
              <a:pPr/>
              <a:t>‹#›</a:t>
            </a:fld>
            <a:endParaRPr lang="en-US"/>
          </a:p>
        </p:txBody>
      </p:sp>
      <p:sp>
        <p:nvSpPr>
          <p:cNvPr id="6" name="矩形 5"/>
          <p:cNvSpPr/>
          <p:nvPr userDrawn="1"/>
        </p:nvSpPr>
        <p:spPr>
          <a:xfrm flipV="1">
            <a:off x="0" y="1144813"/>
            <a:ext cx="5256584" cy="74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2824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dirty="0"/>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4/11/2023</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
        <p:nvSpPr>
          <p:cNvPr id="7" name="矩形 6"/>
          <p:cNvSpPr/>
          <p:nvPr userDrawn="1"/>
        </p:nvSpPr>
        <p:spPr>
          <a:xfrm flipV="1">
            <a:off x="117748" y="1511072"/>
            <a:ext cx="590465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40024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101942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590CACB-45F2-4467-AFEF-2FAF076B81D1}" type="datetime1">
              <a:rPr lang="zh-CN" altLang="en-US" smtClean="0"/>
              <a:pPr/>
              <a:t>2023/4/11</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4326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vl1pPr>
          </a:lstStyle>
          <a:p>
            <a:fld id="{2B5F8077-0E3A-4E2F-B75E-22C62A81D703}" type="datetime1">
              <a:rPr lang="zh-CN" altLang="en-US" smtClean="0"/>
              <a:pPr/>
              <a:t>2023/4/11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387464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504781" y="1905001"/>
            <a:ext cx="4419599"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29183" y="1905001"/>
            <a:ext cx="4419600"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17CC0278-CB38-4147-A3E5-29E0B37DAE13}" type="datetime1">
              <a:rPr lang="zh-CN" altLang="en-US" smtClean="0"/>
              <a:pPr/>
              <a:t>2023/4/11</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95821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FE3F0142-28F1-4EAE-A000-8206DFCC5E82}" type="datetime1">
              <a:rPr lang="zh-CN" altLang="en-US" smtClean="0"/>
              <a:pPr/>
              <a:t>2023/4/11</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71262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dirty="0"/>
          </a:p>
        </p:txBody>
      </p:sp>
      <p:sp>
        <p:nvSpPr>
          <p:cNvPr id="3" name="日期占位符 2"/>
          <p:cNvSpPr>
            <a:spLocks noGrp="1"/>
          </p:cNvSpPr>
          <p:nvPr>
            <p:ph type="dt" sz="half" idx="10"/>
          </p:nvPr>
        </p:nvSpPr>
        <p:spPr/>
        <p:txBody>
          <a:bodyPr rtlCol="0"/>
          <a:lstStyle>
            <a:lvl1pPr>
              <a:defRPr/>
            </a:lvl1pPr>
          </a:lstStyle>
          <a:p>
            <a:fld id="{A4BB1F61-C412-4D7C-8881-587417A7B600}" type="datetime1">
              <a:rPr lang="zh-CN" altLang="en-US" smtClean="0"/>
              <a:pPr/>
              <a:t>2023/4/11</a:t>
            </a:fld>
            <a:endParaRPr lang="zh-CN" altLang="en-US" dirty="0"/>
          </a:p>
        </p:txBody>
      </p:sp>
      <p:sp>
        <p:nvSpPr>
          <p:cNvPr id="4" name="页脚占位符 3"/>
          <p:cNvSpPr>
            <a:spLocks noGrp="1"/>
          </p:cNvSpPr>
          <p:nvPr>
            <p:ph type="ftr" sz="quarter" idx="11"/>
          </p:nvPr>
        </p:nvSpPr>
        <p:spPr/>
        <p:txBody>
          <a:bodyPr rtlCol="0"/>
          <a:lstStyle/>
          <a:p>
            <a:pPr rtl="0"/>
            <a:endParaRPr/>
          </a:p>
        </p:txBody>
      </p:sp>
      <p:sp>
        <p:nvSpPr>
          <p:cNvPr id="5" name="灯片编号占位符 4"/>
          <p:cNvSpPr>
            <a:spLocks noGrp="1"/>
          </p:cNvSpPr>
          <p:nvPr>
            <p:ph type="sldNum" sz="quarter" idx="12"/>
          </p:nvPr>
        </p:nvSpPr>
        <p:spPr/>
        <p:txBody>
          <a:bodyPr rtlCol="0"/>
          <a:lstStyle/>
          <a:p>
            <a:pPr rtl="0"/>
            <a:fld id="{2A013F82-EE5E-44EE-A61D-E31C6657F26F}" type="slidenum">
              <a:rPr/>
              <a:t>‹#›</a:t>
            </a:fld>
            <a:endParaRPr/>
          </a:p>
        </p:txBody>
      </p:sp>
    </p:spTree>
    <p:extLst>
      <p:ext uri="{BB962C8B-B14F-4D97-AF65-F5344CB8AC3E}">
        <p14:creationId xmlns:p14="http://schemas.microsoft.com/office/powerpoint/2010/main" val="318145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pPr/>
              <a:t>2023/4/11</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72621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dirty="0"/>
          </a:p>
        </p:txBody>
      </p:sp>
      <p:sp>
        <p:nvSpPr>
          <p:cNvPr id="3" name="日期占位符 2"/>
          <p:cNvSpPr>
            <a:spLocks noGrp="1"/>
          </p:cNvSpPr>
          <p:nvPr>
            <p:ph type="dt" sz="half" idx="10"/>
          </p:nvPr>
        </p:nvSpPr>
        <p:spPr/>
        <p:txBody>
          <a:bodyPr rtlCol="0"/>
          <a:lstStyle>
            <a:lvl1pPr>
              <a:defRPr/>
            </a:lvl1pPr>
          </a:lstStyle>
          <a:p>
            <a:fld id="{A4BB1F61-C412-4D7C-8881-587417A7B600}" type="datetime1">
              <a:rPr lang="zh-CN" altLang="en-US" smtClean="0"/>
              <a:pPr/>
              <a:t>2023/4/11</a:t>
            </a:fld>
            <a:endParaRPr lang="zh-CN" altLang="en-US" dirty="0"/>
          </a:p>
        </p:txBody>
      </p:sp>
      <p:sp>
        <p:nvSpPr>
          <p:cNvPr id="4" name="页脚占位符 3"/>
          <p:cNvSpPr>
            <a:spLocks noGrp="1"/>
          </p:cNvSpPr>
          <p:nvPr>
            <p:ph type="ftr" sz="quarter" idx="11"/>
          </p:nvPr>
        </p:nvSpPr>
        <p:spPr/>
        <p:txBody>
          <a:bodyPr rtlCol="0"/>
          <a:lstStyle/>
          <a:p>
            <a:pPr rtl="0"/>
            <a:endParaRPr/>
          </a:p>
        </p:txBody>
      </p:sp>
      <p:sp>
        <p:nvSpPr>
          <p:cNvPr id="5" name="灯片编号占位符 4"/>
          <p:cNvSpPr>
            <a:spLocks noGrp="1"/>
          </p:cNvSpPr>
          <p:nvPr>
            <p:ph type="sldNum" sz="quarter" idx="12"/>
          </p:nvPr>
        </p:nvSpPr>
        <p:spPr/>
        <p:txBody>
          <a:bodyPr rtlCol="0"/>
          <a:lstStyle/>
          <a:p>
            <a:pPr rtl="0"/>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2023/4/11</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65305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2" name="标题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E46EF46F-E0E0-460C-B765-9380271A0BA1}" type="datetime1">
              <a:rPr lang="zh-CN" altLang="en-US" smtClean="0"/>
              <a:pPr/>
              <a:t>2023/4/11</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pPr/>
              <a:t>‹#›</a:t>
            </a:fld>
            <a:endParaRPr lang="en-US" altLang="zh-CN" noProof="0" dirty="0"/>
          </a:p>
        </p:txBody>
      </p:sp>
    </p:spTree>
    <p:extLst>
      <p:ext uri="{BB962C8B-B14F-4D97-AF65-F5344CB8AC3E}">
        <p14:creationId xmlns:p14="http://schemas.microsoft.com/office/powerpoint/2010/main" val="18644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CC847F5-93BF-420F-8B65-846E937E9C1A}" type="datetime1">
              <a:rPr lang="zh-CN" altLang="en-US" smtClean="0"/>
              <a:pPr/>
              <a:t>2023/4/11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67209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142412" y="381001"/>
            <a:ext cx="1524001" cy="5638800"/>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522412" y="381001"/>
            <a:ext cx="7391399" cy="5638800"/>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6E377329-BC83-4AA4-8C27-9230F654D81D}" type="datetime1">
              <a:rPr lang="zh-CN" altLang="en-US" smtClean="0"/>
              <a:pPr/>
              <a:t>2023/4/11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1388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24255" y="315914"/>
            <a:ext cx="7774608" cy="592137"/>
          </a:xfrm>
        </p:spPr>
        <p:txBody>
          <a:bodyPr/>
          <a:lstStyle/>
          <a:p>
            <a:r>
              <a:rPr lang="zh-CN" altLang="en-US"/>
              <a:t>单击此处编辑母版标题样式</a:t>
            </a:r>
          </a:p>
        </p:txBody>
      </p:sp>
      <p:sp>
        <p:nvSpPr>
          <p:cNvPr id="3" name="表格占位符 2"/>
          <p:cNvSpPr>
            <a:spLocks noGrp="1"/>
          </p:cNvSpPr>
          <p:nvPr>
            <p:ph type="tbl" idx="1"/>
          </p:nvPr>
        </p:nvSpPr>
        <p:spPr>
          <a:xfrm>
            <a:off x="624255" y="1219673"/>
            <a:ext cx="10940317" cy="5000625"/>
          </a:xfrm>
        </p:spPr>
        <p:txBody>
          <a:bodyPr/>
          <a:lstStyle/>
          <a:p>
            <a:r>
              <a:rPr lang="zh-CN" altLang="en-US"/>
              <a:t>单击图标添加表格</a:t>
            </a:r>
          </a:p>
        </p:txBody>
      </p:sp>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E715D26E-08BF-4DE2-869C-895AF7546EB5}" type="slidenum">
              <a:rPr lang="en-US" altLang="zh-CN"/>
              <a:pPr/>
              <a:t>‹#›</a:t>
            </a:fld>
            <a:endParaRPr lang="en-US"/>
          </a:p>
        </p:txBody>
      </p:sp>
    </p:spTree>
    <p:extLst>
      <p:ext uri="{BB962C8B-B14F-4D97-AF65-F5344CB8AC3E}">
        <p14:creationId xmlns:p14="http://schemas.microsoft.com/office/powerpoint/2010/main" val="1629719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p>
            <a:endParaRPr lang="zh-CN" altLang="en-US" dirty="0"/>
          </a:p>
        </p:txBody>
      </p:sp>
      <p:sp>
        <p:nvSpPr>
          <p:cNvPr id="8" name="标题 12"/>
          <p:cNvSpPr>
            <a:spLocks noGrp="1"/>
          </p:cNvSpPr>
          <p:nvPr>
            <p:ph type="title"/>
          </p:nvPr>
        </p:nvSpPr>
        <p:spPr>
          <a:xfrm>
            <a:off x="837828" y="100502"/>
            <a:ext cx="9144001" cy="1371600"/>
          </a:xfrm>
        </p:spPr>
        <p:txBody>
          <a:bodyPr rtlCol="0"/>
          <a:lstStyle>
            <a:lvl1pPr marL="0" indent="0">
              <a:buFontTx/>
              <a:buNone/>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12" name="矩形 11"/>
          <p:cNvSpPr/>
          <p:nvPr userDrawn="1"/>
        </p:nvSpPr>
        <p:spPr>
          <a:xfrm flipV="1">
            <a:off x="0" y="1507778"/>
            <a:ext cx="465425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35318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4/11/2023</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43487024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221958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590CACB-45F2-4467-AFEF-2FAF076B81D1}" type="datetime1">
              <a:rPr lang="zh-CN" altLang="en-US" smtClean="0"/>
              <a:pPr/>
              <a:t>2023/4/11</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24337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vl1pPr>
          </a:lstStyle>
          <a:p>
            <a:fld id="{2B5F8077-0E3A-4E2F-B75E-22C62A81D703}" type="datetime1">
              <a:rPr lang="zh-CN" altLang="en-US" smtClean="0"/>
              <a:pPr/>
              <a:t>2023/4/11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390452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带题注的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2023/4/11</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504781" y="1905001"/>
            <a:ext cx="4419599"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29183" y="1905001"/>
            <a:ext cx="4419600"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17CC0278-CB38-4147-A3E5-29E0B37DAE13}" type="datetime1">
              <a:rPr lang="zh-CN" altLang="en-US" smtClean="0"/>
              <a:pPr/>
              <a:t>2023/4/11</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79424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FE3F0142-28F1-4EAE-A000-8206DFCC5E82}" type="datetime1">
              <a:rPr lang="zh-CN" altLang="en-US" smtClean="0"/>
              <a:pPr/>
              <a:t>2023/4/11</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21503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dirty="0"/>
          </a:p>
        </p:txBody>
      </p:sp>
      <p:sp>
        <p:nvSpPr>
          <p:cNvPr id="3" name="日期占位符 2"/>
          <p:cNvSpPr>
            <a:spLocks noGrp="1"/>
          </p:cNvSpPr>
          <p:nvPr>
            <p:ph type="dt" sz="half" idx="10"/>
          </p:nvPr>
        </p:nvSpPr>
        <p:spPr/>
        <p:txBody>
          <a:bodyPr rtlCol="0"/>
          <a:lstStyle>
            <a:lvl1pPr>
              <a:defRPr/>
            </a:lvl1pPr>
          </a:lstStyle>
          <a:p>
            <a:fld id="{A4BB1F61-C412-4D7C-8881-587417A7B600}" type="datetime1">
              <a:rPr lang="zh-CN" altLang="en-US" smtClean="0"/>
              <a:pPr/>
              <a:t>2023/4/11</a:t>
            </a:fld>
            <a:endParaRPr lang="zh-CN" altLang="en-US" dirty="0"/>
          </a:p>
        </p:txBody>
      </p:sp>
      <p:sp>
        <p:nvSpPr>
          <p:cNvPr id="4" name="页脚占位符 3"/>
          <p:cNvSpPr>
            <a:spLocks noGrp="1"/>
          </p:cNvSpPr>
          <p:nvPr>
            <p:ph type="ftr" sz="quarter" idx="11"/>
          </p:nvPr>
        </p:nvSpPr>
        <p:spPr/>
        <p:txBody>
          <a:bodyPr rtlCol="0"/>
          <a:lstStyle/>
          <a:p>
            <a:pPr rtl="0"/>
            <a:endParaRPr/>
          </a:p>
        </p:txBody>
      </p:sp>
      <p:sp>
        <p:nvSpPr>
          <p:cNvPr id="5" name="灯片编号占位符 4"/>
          <p:cNvSpPr>
            <a:spLocks noGrp="1"/>
          </p:cNvSpPr>
          <p:nvPr>
            <p:ph type="sldNum" sz="quarter" idx="12"/>
          </p:nvPr>
        </p:nvSpPr>
        <p:spPr/>
        <p:txBody>
          <a:bodyPr rtlCol="0"/>
          <a:lstStyle/>
          <a:p>
            <a:pPr rtl="0"/>
            <a:fld id="{2A013F82-EE5E-44EE-A61D-E31C6657F26F}" type="slidenum">
              <a:rPr/>
              <a:t>‹#›</a:t>
            </a:fld>
            <a:endParaRPr/>
          </a:p>
        </p:txBody>
      </p:sp>
    </p:spTree>
    <p:extLst>
      <p:ext uri="{BB962C8B-B14F-4D97-AF65-F5344CB8AC3E}">
        <p14:creationId xmlns:p14="http://schemas.microsoft.com/office/powerpoint/2010/main" val="14889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pPr/>
              <a:t>2023/4/11</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46531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2023/4/11</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39310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2" name="标题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E46EF46F-E0E0-460C-B765-9380271A0BA1}" type="datetime1">
              <a:rPr lang="zh-CN" altLang="en-US" smtClean="0"/>
              <a:pPr/>
              <a:t>2023/4/11</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pPr/>
              <a:t>‹#›</a:t>
            </a:fld>
            <a:endParaRPr lang="en-US" altLang="zh-CN" noProof="0" dirty="0"/>
          </a:p>
        </p:txBody>
      </p:sp>
    </p:spTree>
    <p:extLst>
      <p:ext uri="{BB962C8B-B14F-4D97-AF65-F5344CB8AC3E}">
        <p14:creationId xmlns:p14="http://schemas.microsoft.com/office/powerpoint/2010/main" val="411603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CC847F5-93BF-420F-8B65-846E937E9C1A}" type="datetime1">
              <a:rPr lang="zh-CN" altLang="en-US" smtClean="0"/>
              <a:pPr/>
              <a:t>2023/4/11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28975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142412" y="381001"/>
            <a:ext cx="1524001" cy="5638800"/>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522412" y="381001"/>
            <a:ext cx="7391399" cy="5638800"/>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6E377329-BC83-4AA4-8C27-9230F654D81D}" type="datetime1">
              <a:rPr lang="zh-CN" altLang="en-US" smtClean="0"/>
              <a:pPr/>
              <a:t>2023/4/11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41767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24255" y="315914"/>
            <a:ext cx="7774608" cy="592137"/>
          </a:xfrm>
        </p:spPr>
        <p:txBody>
          <a:bodyPr/>
          <a:lstStyle/>
          <a:p>
            <a:r>
              <a:rPr lang="zh-CN" altLang="en-US"/>
              <a:t>单击此处编辑母版标题样式</a:t>
            </a:r>
          </a:p>
        </p:txBody>
      </p:sp>
      <p:sp>
        <p:nvSpPr>
          <p:cNvPr id="3" name="表格占位符 2"/>
          <p:cNvSpPr>
            <a:spLocks noGrp="1"/>
          </p:cNvSpPr>
          <p:nvPr>
            <p:ph type="tbl" idx="1"/>
          </p:nvPr>
        </p:nvSpPr>
        <p:spPr>
          <a:xfrm>
            <a:off x="624255" y="1219673"/>
            <a:ext cx="10940317" cy="5000625"/>
          </a:xfrm>
        </p:spPr>
        <p:txBody>
          <a:bodyPr/>
          <a:lstStyle/>
          <a:p>
            <a:r>
              <a:rPr lang="zh-CN" altLang="en-US" dirty="0"/>
              <a:t>单击图标添加表格</a:t>
            </a:r>
          </a:p>
        </p:txBody>
      </p:sp>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E715D26E-08BF-4DE2-869C-895AF7546EB5}" type="slidenum">
              <a:rPr lang="en-US" altLang="zh-CN"/>
              <a:pPr/>
              <a:t>‹#›</a:t>
            </a:fld>
            <a:endParaRPr lang="en-US"/>
          </a:p>
        </p:txBody>
      </p:sp>
    </p:spTree>
    <p:extLst>
      <p:ext uri="{BB962C8B-B14F-4D97-AF65-F5344CB8AC3E}">
        <p14:creationId xmlns:p14="http://schemas.microsoft.com/office/powerpoint/2010/main" val="27316435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lvl1pPr>
              <a:defRPr baseline="0"/>
            </a:lvl1pPr>
          </a:lstStyle>
          <a:p>
            <a:endParaRPr lang="zh-CN" altLang="en-US" dirty="0"/>
          </a:p>
        </p:txBody>
      </p:sp>
      <p:sp>
        <p:nvSpPr>
          <p:cNvPr id="8" name="标题 12"/>
          <p:cNvSpPr>
            <a:spLocks noGrp="1"/>
          </p:cNvSpPr>
          <p:nvPr>
            <p:ph type="title"/>
          </p:nvPr>
        </p:nvSpPr>
        <p:spPr>
          <a:xfrm>
            <a:off x="837828" y="100502"/>
            <a:ext cx="9144001" cy="1371600"/>
          </a:xfrm>
        </p:spPr>
        <p:txBody>
          <a:bodyPr rtlCol="0">
            <a:normAutofit/>
          </a:bodyPr>
          <a:lstStyle>
            <a:lvl1pPr>
              <a:defRPr sz="3200" baseline="0">
                <a:latin typeface="+mj-lt"/>
                <a:ea typeface="黑体" panose="02010609060101010101" pitchFamily="49" charset="-122"/>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11" name="矩形 10"/>
          <p:cNvSpPr/>
          <p:nvPr userDrawn="1"/>
        </p:nvSpPr>
        <p:spPr>
          <a:xfrm flipV="1">
            <a:off x="0" y="1597955"/>
            <a:ext cx="407818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6470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标题和图表">
    <p:bg>
      <p:bgPr>
        <a:solidFill>
          <a:schemeClr val="tx1"/>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hasCustomPrompt="1"/>
          </p:nvPr>
        </p:nvSpPr>
        <p:spPr>
          <a:xfrm>
            <a:off x="1125860" y="1988840"/>
            <a:ext cx="9134391" cy="4114801"/>
          </a:xfrm>
        </p:spPr>
        <p:txBody>
          <a:bodyPr rtlCol="0">
            <a:normAutofit/>
          </a:bodyPr>
          <a:lstStyle>
            <a:lvl1pPr marL="223838" indent="-223838">
              <a:lnSpc>
                <a:spcPct val="125000"/>
              </a:lnSpc>
              <a:spcBef>
                <a:spcPts val="600"/>
              </a:spcBef>
              <a:buClr>
                <a:srgbClr val="C00000"/>
              </a:buClr>
              <a:buFont typeface="Arial" panose="020B0604020202020204" pitchFamily="34" charset="0"/>
              <a:buChar char="•"/>
              <a:defRPr sz="2800" b="1">
                <a:solidFill>
                  <a:schemeClr val="bg1"/>
                </a:solidFill>
              </a:defRPr>
            </a:lvl1pPr>
            <a:lvl2pPr>
              <a:lnSpc>
                <a:spcPct val="125000"/>
              </a:lnSpc>
              <a:spcBef>
                <a:spcPts val="600"/>
              </a:spcBef>
              <a:buClr>
                <a:srgbClr val="C00000"/>
              </a:buClr>
              <a:buSzPct val="115000"/>
              <a:defRPr sz="2400" baseline="0">
                <a:solidFill>
                  <a:schemeClr val="bg1"/>
                </a:solidFill>
              </a:defRPr>
            </a:lvl2pPr>
            <a:lvl3pPr>
              <a:lnSpc>
                <a:spcPct val="125000"/>
              </a:lnSpc>
              <a:spcBef>
                <a:spcPts val="600"/>
              </a:spcBef>
              <a:buClr>
                <a:srgbClr val="C00000"/>
              </a:buClr>
              <a:defRPr sz="2000">
                <a:solidFill>
                  <a:schemeClr val="bg1"/>
                </a:solidFill>
              </a:defRPr>
            </a:lvl3pPr>
          </a:lstStyle>
          <a:p>
            <a:r>
              <a:rPr lang="en-US" altLang="zh-CN" dirty="0"/>
              <a:t> 11</a:t>
            </a:r>
          </a:p>
          <a:p>
            <a:pPr lvl="1"/>
            <a:r>
              <a:rPr lang="en-US" altLang="zh-CN" dirty="0"/>
              <a:t>11</a:t>
            </a:r>
          </a:p>
          <a:p>
            <a:pPr lvl="2"/>
            <a:r>
              <a:rPr lang="en-US" altLang="zh-CN" dirty="0"/>
              <a:t>11</a:t>
            </a:r>
          </a:p>
          <a:p>
            <a:pPr lvl="2"/>
            <a:r>
              <a:rPr lang="en-US" altLang="zh-CN" dirty="0"/>
              <a:t>11</a:t>
            </a:r>
          </a:p>
          <a:p>
            <a:pPr lvl="1"/>
            <a:r>
              <a:rPr lang="en-US" altLang="zh-CN" dirty="0"/>
              <a:t>11</a:t>
            </a:r>
          </a:p>
          <a:p>
            <a:pPr lvl="2"/>
            <a:r>
              <a:rPr lang="en-US" altLang="zh-CN" dirty="0"/>
              <a:t>11</a:t>
            </a:r>
          </a:p>
          <a:p>
            <a:pPr lvl="2"/>
            <a:r>
              <a:rPr lang="en-US" altLang="zh-CN" dirty="0"/>
              <a:t>11</a:t>
            </a:r>
            <a:endParaRPr lang="zh-CN" altLang="en-US" dirty="0"/>
          </a:p>
        </p:txBody>
      </p:sp>
      <p:sp>
        <p:nvSpPr>
          <p:cNvPr id="8" name="标题 12"/>
          <p:cNvSpPr>
            <a:spLocks noGrp="1"/>
          </p:cNvSpPr>
          <p:nvPr>
            <p:ph type="title" hasCustomPrompt="1"/>
          </p:nvPr>
        </p:nvSpPr>
        <p:spPr>
          <a:xfrm>
            <a:off x="837828" y="100502"/>
            <a:ext cx="9144001" cy="1371600"/>
          </a:xfrm>
        </p:spPr>
        <p:txBody>
          <a:bodyPr rtlCol="0">
            <a:normAutofit/>
          </a:bodyPr>
          <a:lstStyle>
            <a:lvl1pPr marL="0" indent="0">
              <a:buNone/>
              <a:defRPr sz="3600" b="1" baseline="0">
                <a:solidFill>
                  <a:schemeClr val="bg1"/>
                </a:solidFill>
                <a:latin typeface="黑体" panose="02010609060101010101" pitchFamily="49" charset="-122"/>
                <a:ea typeface="黑体" panose="02010609060101010101" pitchFamily="49" charset="-122"/>
              </a:defRPr>
            </a:lvl1pPr>
          </a:lstStyle>
          <a:p>
            <a:pPr marL="571500" indent="-571500">
              <a:buFont typeface="Wingdings" panose="05000000000000000000" pitchFamily="2" charset="2"/>
              <a:buChar char="p"/>
            </a:pPr>
            <a:r>
              <a:rPr lang="en-US" dirty="0" err="1">
                <a:solidFill>
                  <a:schemeClr val="accent2">
                    <a:lumMod val="60000"/>
                    <a:lumOff val="40000"/>
                  </a:schemeClr>
                </a:solidFill>
              </a:rPr>
              <a:t>shui</a:t>
            </a:r>
            <a:endParaRPr lang="en-US" dirty="0">
              <a:solidFill>
                <a:schemeClr val="accent2">
                  <a:lumMod val="60000"/>
                  <a:lumOff val="40000"/>
                </a:schemeClr>
              </a:solidFill>
            </a:endParaRPr>
          </a:p>
        </p:txBody>
      </p:sp>
      <p:sp>
        <p:nvSpPr>
          <p:cNvPr id="12" name="矩形 11"/>
          <p:cNvSpPr/>
          <p:nvPr userDrawn="1"/>
        </p:nvSpPr>
        <p:spPr>
          <a:xfrm flipV="1">
            <a:off x="0" y="1472101"/>
            <a:ext cx="5158308" cy="4571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91461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lvl1pPr>
              <a:defRPr baseline="0"/>
            </a:lvl1pPr>
          </a:lstStyle>
          <a:p>
            <a:endParaRPr lang="zh-CN" altLang="en-US" dirty="0"/>
          </a:p>
        </p:txBody>
      </p:sp>
      <p:sp>
        <p:nvSpPr>
          <p:cNvPr id="8" name="标题 12"/>
          <p:cNvSpPr>
            <a:spLocks noGrp="1"/>
          </p:cNvSpPr>
          <p:nvPr>
            <p:ph type="title"/>
          </p:nvPr>
        </p:nvSpPr>
        <p:spPr>
          <a:xfrm>
            <a:off x="837828" y="100502"/>
            <a:ext cx="9144001" cy="1371600"/>
          </a:xfrm>
        </p:spPr>
        <p:txBody>
          <a:bodyPr rtlCol="0">
            <a:normAutofit/>
          </a:bodyPr>
          <a:lstStyle>
            <a:lvl1pPr>
              <a:defRPr sz="3200" baseline="0">
                <a:latin typeface="+mj-lt"/>
                <a:ea typeface="黑体" panose="02010609060101010101" pitchFamily="49" charset="-122"/>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11" name="矩形 10"/>
          <p:cNvSpPr/>
          <p:nvPr userDrawn="1"/>
        </p:nvSpPr>
        <p:spPr>
          <a:xfrm flipV="1">
            <a:off x="0" y="1568816"/>
            <a:ext cx="5256584" cy="74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40716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lvl1pPr>
              <a:defRPr>
                <a:latin typeface="宋体" panose="02010600030101010101" pitchFamily="2" charset="-122"/>
                <a:ea typeface="宋体" panose="02010600030101010101" pitchFamily="2" charset="-122"/>
              </a:defRPr>
            </a:lvl1pPr>
          </a:lstStyle>
          <a:p>
            <a:endParaRPr lang="zh-CN" altLang="en-US" dirty="0"/>
          </a:p>
        </p:txBody>
      </p:sp>
      <p:sp>
        <p:nvSpPr>
          <p:cNvPr id="7" name="矩形 6"/>
          <p:cNvSpPr/>
          <p:nvPr userDrawn="1"/>
        </p:nvSpPr>
        <p:spPr>
          <a:xfrm flipV="1">
            <a:off x="0" y="1516247"/>
            <a:ext cx="559035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2"/>
          <p:cNvSpPr>
            <a:spLocks noGrp="1"/>
          </p:cNvSpPr>
          <p:nvPr>
            <p:ph type="title"/>
          </p:nvPr>
        </p:nvSpPr>
        <p:spPr>
          <a:xfrm>
            <a:off x="837828" y="100502"/>
            <a:ext cx="9144001" cy="1371600"/>
          </a:xfrm>
        </p:spPr>
        <p:txBody>
          <a:bodyPr rtlCol="0">
            <a:normAutofit/>
          </a:bodyPr>
          <a:lstStyle>
            <a:lvl1pPr>
              <a:defRPr sz="3200" baseline="0">
                <a:latin typeface="+mj-lt"/>
                <a:ea typeface="黑体" panose="02010609060101010101" pitchFamily="49" charset="-122"/>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Tree>
    <p:extLst>
      <p:ext uri="{BB962C8B-B14F-4D97-AF65-F5344CB8AC3E}">
        <p14:creationId xmlns:p14="http://schemas.microsoft.com/office/powerpoint/2010/main" val="42723747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4/11/2023</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920261150"/>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0825"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2023/4/11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1338750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2023/4/11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0664447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2425"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24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2023/4/11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3324252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0013"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0613" y="1825625"/>
            <a:ext cx="5180012"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1338427-6367-4CF2-BD67-D14D0F542F40}" type="datetimeFigureOut">
              <a:rPr lang="zh-CN" altLang="en-US" smtClean="0"/>
              <a:t>2023/4/11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12237659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1338427-6367-4CF2-BD67-D14D0F542F40}" type="datetimeFigureOut">
              <a:rPr lang="zh-CN" altLang="en-US" smtClean="0"/>
              <a:t>2023/4/11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17058419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338427-6367-4CF2-BD67-D14D0F542F40}" type="datetimeFigureOut">
              <a:rPr lang="zh-CN" altLang="en-US" smtClean="0"/>
              <a:t>2023/4/11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7425681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0650"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1338427-6367-4CF2-BD67-D14D0F542F40}" type="datetimeFigureOut">
              <a:rPr lang="zh-CN" altLang="en-US" smtClean="0"/>
              <a:t>2023/4/11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4101699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标题和图表">
    <p:bg>
      <p:bgPr>
        <a:solidFill>
          <a:schemeClr val="tx1"/>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hasCustomPrompt="1"/>
          </p:nvPr>
        </p:nvSpPr>
        <p:spPr>
          <a:xfrm>
            <a:off x="1125860" y="1988840"/>
            <a:ext cx="9134391" cy="4114801"/>
          </a:xfrm>
        </p:spPr>
        <p:txBody>
          <a:bodyPr rtlCol="0">
            <a:normAutofit/>
          </a:bodyPr>
          <a:lstStyle>
            <a:lvl1pPr marL="223838" indent="-223838">
              <a:lnSpc>
                <a:spcPct val="125000"/>
              </a:lnSpc>
              <a:spcBef>
                <a:spcPts val="600"/>
              </a:spcBef>
              <a:buClr>
                <a:srgbClr val="C00000"/>
              </a:buClr>
              <a:buFont typeface="Wingdings" panose="05000000000000000000" pitchFamily="2" charset="2"/>
              <a:buChar char="Ø"/>
              <a:defRPr sz="2800" b="1">
                <a:solidFill>
                  <a:schemeClr val="bg1"/>
                </a:solidFill>
              </a:defRPr>
            </a:lvl1pPr>
            <a:lvl2pPr>
              <a:lnSpc>
                <a:spcPct val="125000"/>
              </a:lnSpc>
              <a:spcBef>
                <a:spcPts val="600"/>
              </a:spcBef>
              <a:buClr>
                <a:srgbClr val="C00000"/>
              </a:buClr>
              <a:buSzPct val="115000"/>
              <a:defRPr sz="2400" baseline="0">
                <a:solidFill>
                  <a:schemeClr val="bg1"/>
                </a:solidFill>
              </a:defRPr>
            </a:lvl2pPr>
            <a:lvl3pPr>
              <a:lnSpc>
                <a:spcPct val="125000"/>
              </a:lnSpc>
              <a:spcBef>
                <a:spcPts val="600"/>
              </a:spcBef>
              <a:buClr>
                <a:srgbClr val="C00000"/>
              </a:buClr>
              <a:defRPr sz="2000">
                <a:solidFill>
                  <a:schemeClr val="bg1"/>
                </a:solidFill>
              </a:defRPr>
            </a:lvl3pPr>
          </a:lstStyle>
          <a:p>
            <a:r>
              <a:rPr lang="en-US" altLang="zh-CN" dirty="0"/>
              <a:t> 11</a:t>
            </a:r>
          </a:p>
          <a:p>
            <a:pPr lvl="1"/>
            <a:r>
              <a:rPr lang="en-US" altLang="zh-CN" dirty="0"/>
              <a:t>11</a:t>
            </a:r>
          </a:p>
          <a:p>
            <a:pPr lvl="2"/>
            <a:r>
              <a:rPr lang="en-US" altLang="zh-CN" dirty="0"/>
              <a:t>11</a:t>
            </a:r>
          </a:p>
          <a:p>
            <a:pPr lvl="2"/>
            <a:r>
              <a:rPr lang="en-US" altLang="zh-CN" dirty="0"/>
              <a:t>11</a:t>
            </a:r>
          </a:p>
          <a:p>
            <a:pPr lvl="1"/>
            <a:r>
              <a:rPr lang="en-US" altLang="zh-CN" dirty="0"/>
              <a:t>11</a:t>
            </a:r>
          </a:p>
          <a:p>
            <a:pPr lvl="2"/>
            <a:r>
              <a:rPr lang="en-US" altLang="zh-CN" dirty="0"/>
              <a:t>11</a:t>
            </a:r>
          </a:p>
          <a:p>
            <a:pPr lvl="2"/>
            <a:r>
              <a:rPr lang="en-US" altLang="zh-CN" dirty="0"/>
              <a:t>11</a:t>
            </a:r>
            <a:endParaRPr lang="zh-CN" altLang="en-US" dirty="0"/>
          </a:p>
        </p:txBody>
      </p:sp>
      <p:sp>
        <p:nvSpPr>
          <p:cNvPr id="8" name="标题 12"/>
          <p:cNvSpPr>
            <a:spLocks noGrp="1"/>
          </p:cNvSpPr>
          <p:nvPr>
            <p:ph type="title" hasCustomPrompt="1"/>
          </p:nvPr>
        </p:nvSpPr>
        <p:spPr>
          <a:xfrm>
            <a:off x="837828" y="100502"/>
            <a:ext cx="9144001" cy="1371600"/>
          </a:xfrm>
        </p:spPr>
        <p:txBody>
          <a:bodyPr rtlCol="0">
            <a:normAutofit/>
          </a:bodyPr>
          <a:lstStyle>
            <a:lvl1pPr marL="0" indent="0">
              <a:buNone/>
              <a:defRPr sz="3200" b="1" baseline="0">
                <a:solidFill>
                  <a:schemeClr val="bg1"/>
                </a:solidFill>
                <a:latin typeface="黑体" panose="02010609060101010101" pitchFamily="49" charset="-122"/>
                <a:ea typeface="黑体" panose="02010609060101010101" pitchFamily="49" charset="-122"/>
              </a:defRPr>
            </a:lvl1pPr>
          </a:lstStyle>
          <a:p>
            <a:pPr marL="571500" indent="-571500">
              <a:buFont typeface="Wingdings" panose="05000000000000000000" pitchFamily="2" charset="2"/>
              <a:buChar char="p"/>
            </a:pPr>
            <a:r>
              <a:rPr lang="en-US" dirty="0" err="1">
                <a:solidFill>
                  <a:schemeClr val="accent2">
                    <a:lumMod val="60000"/>
                    <a:lumOff val="40000"/>
                  </a:schemeClr>
                </a:solidFill>
              </a:rPr>
              <a:t>shui</a:t>
            </a:r>
            <a:endParaRPr lang="en-US" dirty="0">
              <a:solidFill>
                <a:schemeClr val="accent2">
                  <a:lumMod val="60000"/>
                  <a:lumOff val="40000"/>
                </a:schemeClr>
              </a:solidFill>
            </a:endParaRPr>
          </a:p>
        </p:txBody>
      </p:sp>
      <p:sp>
        <p:nvSpPr>
          <p:cNvPr id="12" name="矩形 11"/>
          <p:cNvSpPr/>
          <p:nvPr userDrawn="1"/>
        </p:nvSpPr>
        <p:spPr>
          <a:xfrm flipV="1">
            <a:off x="0" y="1472101"/>
            <a:ext cx="515830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4799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0650"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1338427-6367-4CF2-BD67-D14D0F542F40}" type="datetimeFigureOut">
              <a:rPr lang="zh-CN" altLang="en-US" smtClean="0"/>
              <a:t>2023/4/11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20586181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2023/4/11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29661745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313" y="365125"/>
            <a:ext cx="2627312"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2713"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2023/4/11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924459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图表">
    <p:bg>
      <p:bgRef idx="1001">
        <a:schemeClr val="bg1"/>
      </p:bgRef>
    </p:bg>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p>
            <a:endParaRPr lang="zh-CN" altLang="en-US" dirty="0"/>
          </a:p>
        </p:txBody>
      </p:sp>
      <p:sp>
        <p:nvSpPr>
          <p:cNvPr id="7" name="矩形 6"/>
          <p:cNvSpPr/>
          <p:nvPr userDrawn="1"/>
        </p:nvSpPr>
        <p:spPr>
          <a:xfrm flipV="1">
            <a:off x="117748" y="1511072"/>
            <a:ext cx="590465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2"/>
          <p:cNvSpPr>
            <a:spLocks noGrp="1"/>
          </p:cNvSpPr>
          <p:nvPr>
            <p:ph type="title"/>
          </p:nvPr>
        </p:nvSpPr>
        <p:spPr>
          <a:xfrm>
            <a:off x="837828" y="100502"/>
            <a:ext cx="9144001" cy="1371600"/>
          </a:xfrm>
        </p:spPr>
        <p:txBody>
          <a:bodyPr rtlCol="0"/>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Tree>
    <p:extLst>
      <p:ext uri="{BB962C8B-B14F-4D97-AF65-F5344CB8AC3E}">
        <p14:creationId xmlns:p14="http://schemas.microsoft.com/office/powerpoint/2010/main" val="3452394598"/>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186338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pPr/>
              <a:t>2023/4/11</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68317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2023/4/11</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54980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1.jp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3.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image" Target="../media/image1.jp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theme" Target="../theme/theme4.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theme" Target="../theme/theme5.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2023/4/11</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4" r:id="rId2"/>
    <p:sldLayoutId id="2147483656" r:id="rId3"/>
    <p:sldLayoutId id="2147483661" r:id="rId4"/>
    <p:sldLayoutId id="2147483723"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2023/4/11</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617821151"/>
      </p:ext>
    </p:extLst>
  </p:cSld>
  <p:clrMap bg1="dk1" tx1="lt1" bg2="dk2" tx2="lt2" accent1="accent1" accent2="accent2" accent3="accent3" accent4="accent4" accent5="accent5" accent6="accent6" hlink="hlink" folHlink="folHlink"/>
  <p:sldLayoutIdLst>
    <p:sldLayoutId id="2147483703" r:id="rId1"/>
    <p:sldLayoutId id="2147483691" r:id="rId2"/>
    <p:sldLayoutId id="2147483697" r:id="rId3"/>
    <p:sldLayoutId id="2147483698" r:id="rId4"/>
    <p:sldLayoutId id="2147483700" r:id="rId5"/>
    <p:sldLayoutId id="2147483702" r:id="rId6"/>
    <p:sldLayoutId id="214748370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2023/4/11</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1420792372"/>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2023/4/11</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1402801753"/>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722" r:id="rId13"/>
    <p:sldLayoutId id="2147483705" r:id="rId14"/>
    <p:sldLayoutId id="2147483688" r:id="rId15"/>
    <p:sldLayoutId id="214748368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2425"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2425"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16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38427-6367-4CF2-BD67-D14D0F542F40}" type="datetimeFigureOut">
              <a:rPr lang="zh-CN" altLang="en-US" smtClean="0"/>
              <a:t>2023/4/11</a:t>
            </a:fld>
            <a:endParaRPr lang="zh-CN" altLang="en-US"/>
          </a:p>
        </p:txBody>
      </p:sp>
      <p:sp>
        <p:nvSpPr>
          <p:cNvPr id="5" name="页脚占位符 4"/>
          <p:cNvSpPr>
            <a:spLocks noGrp="1"/>
          </p:cNvSpPr>
          <p:nvPr>
            <p:ph type="ftr" sz="quarter" idx="3"/>
          </p:nvPr>
        </p:nvSpPr>
        <p:spPr>
          <a:xfrm>
            <a:off x="4037013"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013" y="635635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147808648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9" r:id="rId5"/>
    <p:sldLayoutId id="2147483670" r:id="rId6"/>
    <p:sldLayoutId id="2147483671" r:id="rId7"/>
    <p:sldLayoutId id="2147483672" r:id="rId8"/>
    <p:sldLayoutId id="2147483673" r:id="rId9"/>
    <p:sldLayoutId id="214748367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7.png"/><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 Id="rId5" Type="http://schemas.openxmlformats.org/officeDocument/2006/relationships/image" Target="../media/image81.png"/><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84.png"/><Relationship Id="rId7" Type="http://schemas.openxmlformats.org/officeDocument/2006/relationships/image" Target="../media/image30.png"/><Relationship Id="rId2"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 Id="rId4" Type="http://schemas.openxmlformats.org/officeDocument/2006/relationships/image" Target="../media/image107.png"/></Relationships>
</file>

<file path=ppt/slides/_rels/slide5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 Id="rId5" Type="http://schemas.openxmlformats.org/officeDocument/2006/relationships/image" Target="../media/image112.png"/><Relationship Id="rId4" Type="http://schemas.openxmlformats.org/officeDocument/2006/relationships/image" Target="../media/image111.png"/></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C3F0285-90DD-CDFA-13E8-E12232750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9483" y="-147499"/>
            <a:ext cx="4481736" cy="4481736"/>
          </a:xfrm>
          <a:prstGeom prst="rect">
            <a:avLst/>
          </a:prstGeom>
          <a:ln>
            <a:solidFill>
              <a:schemeClr val="tx1"/>
            </a:solidFill>
          </a:ln>
        </p:spPr>
      </p:pic>
      <p:sp>
        <p:nvSpPr>
          <p:cNvPr id="5" name="矩形 4">
            <a:extLst>
              <a:ext uri="{FF2B5EF4-FFF2-40B4-BE49-F238E27FC236}">
                <a16:creationId xmlns:a16="http://schemas.microsoft.com/office/drawing/2014/main" id="{496BA929-9393-EB22-FF61-A90A2F898BDC}"/>
              </a:ext>
            </a:extLst>
          </p:cNvPr>
          <p:cNvSpPr/>
          <p:nvPr/>
        </p:nvSpPr>
        <p:spPr>
          <a:xfrm>
            <a:off x="7318548" y="4149080"/>
            <a:ext cx="1512168" cy="7136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9" name="文本框 8">
            <a:extLst>
              <a:ext uri="{FF2B5EF4-FFF2-40B4-BE49-F238E27FC236}">
                <a16:creationId xmlns:a16="http://schemas.microsoft.com/office/drawing/2014/main" id="{2FD66F82-C0E8-8974-4095-BAEF69A9ABAA}"/>
              </a:ext>
            </a:extLst>
          </p:cNvPr>
          <p:cNvSpPr txBox="1"/>
          <p:nvPr/>
        </p:nvSpPr>
        <p:spPr>
          <a:xfrm>
            <a:off x="1211002" y="4044243"/>
            <a:ext cx="9505056" cy="923330"/>
          </a:xfrm>
          <a:prstGeom prst="rect">
            <a:avLst/>
          </a:prstGeom>
          <a:noFill/>
        </p:spPr>
        <p:txBody>
          <a:bodyPr wrap="square">
            <a:spAutoFit/>
          </a:bodyPr>
          <a:lstStyle/>
          <a:p>
            <a:r>
              <a:rPr kumimoji="0" lang="zh-CN" altLang="en-US" sz="5400" b="1" i="0" u="none" strike="noStrike" kern="1200" cap="none" spc="10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j-cs"/>
              </a:rPr>
              <a:t>第七章 栅格数据空间分析</a:t>
            </a:r>
            <a:endParaRPr lang="zh-CN" altLang="en-US" sz="5400" dirty="0">
              <a:solidFill>
                <a:schemeClr val="bg1"/>
              </a:solidFill>
            </a:endParaRPr>
          </a:p>
        </p:txBody>
      </p:sp>
      <p:sp>
        <p:nvSpPr>
          <p:cNvPr id="10" name="矩形 9">
            <a:extLst>
              <a:ext uri="{FF2B5EF4-FFF2-40B4-BE49-F238E27FC236}">
                <a16:creationId xmlns:a16="http://schemas.microsoft.com/office/drawing/2014/main" id="{B188DA54-2027-1D8D-D1E0-7D789EB15C08}"/>
              </a:ext>
            </a:extLst>
          </p:cNvPr>
          <p:cNvSpPr/>
          <p:nvPr/>
        </p:nvSpPr>
        <p:spPr>
          <a:xfrm>
            <a:off x="0" y="6381328"/>
            <a:ext cx="12188825" cy="47248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1" name="矩形: 圆角 10">
            <a:extLst>
              <a:ext uri="{FF2B5EF4-FFF2-40B4-BE49-F238E27FC236}">
                <a16:creationId xmlns:a16="http://schemas.microsoft.com/office/drawing/2014/main" id="{EF439308-F3DA-D6BB-3925-3A8163E5BAFF}"/>
              </a:ext>
            </a:extLst>
          </p:cNvPr>
          <p:cNvSpPr/>
          <p:nvPr/>
        </p:nvSpPr>
        <p:spPr>
          <a:xfrm>
            <a:off x="0" y="895905"/>
            <a:ext cx="2422004" cy="8482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2060"/>
              </a:solidFill>
              <a:effectLst/>
              <a:uLnTx/>
              <a:uFillTx/>
              <a:latin typeface="Corbel"/>
              <a:ea typeface="幼圆" panose="02010509060101010101" pitchFamily="49" charset="-122"/>
              <a:cs typeface="+mn-cs"/>
            </a:endParaRPr>
          </a:p>
        </p:txBody>
      </p:sp>
      <p:sp>
        <p:nvSpPr>
          <p:cNvPr id="12" name="文本框 11">
            <a:extLst>
              <a:ext uri="{FF2B5EF4-FFF2-40B4-BE49-F238E27FC236}">
                <a16:creationId xmlns:a16="http://schemas.microsoft.com/office/drawing/2014/main" id="{184CB2F3-CFD0-20C1-E241-9417D461122C}"/>
              </a:ext>
            </a:extLst>
          </p:cNvPr>
          <p:cNvSpPr txBox="1"/>
          <p:nvPr/>
        </p:nvSpPr>
        <p:spPr>
          <a:xfrm>
            <a:off x="405780" y="358029"/>
            <a:ext cx="29656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Arial" panose="020B0604020202020204" pitchFamily="34" charset="0"/>
              </a:rPr>
              <a:t>ArcGIS</a:t>
            </a:r>
            <a:r>
              <a:rPr kumimoji="0" lang="zh-CN" altLang="en-US"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Arial" panose="020B0604020202020204" pitchFamily="34" charset="0"/>
              </a:rPr>
              <a:t>应用</a:t>
            </a:r>
          </a:p>
        </p:txBody>
      </p:sp>
    </p:spTree>
    <p:extLst>
      <p:ext uri="{BB962C8B-B14F-4D97-AF65-F5344CB8AC3E}">
        <p14:creationId xmlns:p14="http://schemas.microsoft.com/office/powerpoint/2010/main" val="427570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4968551" cy="4114801"/>
          </a:xfrm>
        </p:spPr>
        <p:txBody>
          <a:bodyPr/>
          <a:lstStyle/>
          <a:p>
            <a:pPr indent="-360000">
              <a:lnSpc>
                <a:spcPct val="150000"/>
              </a:lnSpc>
            </a:pPr>
            <a:r>
              <a:rPr lang="zh-CN" altLang="en-US" dirty="0">
                <a:solidFill>
                  <a:schemeClr val="accent1"/>
                </a:solidFill>
              </a:rPr>
              <a:t>距离制图</a:t>
            </a:r>
            <a:r>
              <a:rPr lang="zh-CN" altLang="en-US" dirty="0"/>
              <a:t>是根据每个栅格与其最近邻要素（源）的距离进行分析制图。</a:t>
            </a:r>
            <a:endParaRPr lang="en-US" altLang="zh-CN" dirty="0">
              <a:latin typeface="Arial" panose="020B0604020202020204" pitchFamily="34" charset="0"/>
              <a:ea typeface="黑体" panose="02010609060101010101" pitchFamily="49" charset="-122"/>
            </a:endParaRPr>
          </a:p>
          <a:p>
            <a:pPr>
              <a:lnSpc>
                <a:spcPct val="100000"/>
              </a:lnSpc>
            </a:pPr>
            <a:endParaRPr lang="zh-CN" altLang="en-US" dirty="0"/>
          </a:p>
        </p:txBody>
      </p:sp>
      <p:sp>
        <p:nvSpPr>
          <p:cNvPr id="23554" name="Rectangle 2"/>
          <p:cNvSpPr>
            <a:spLocks noGrp="1" noChangeArrowheads="1"/>
          </p:cNvSpPr>
          <p:nvPr>
            <p:ph type="title"/>
          </p:nvPr>
        </p:nvSpPr>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2.</a:t>
            </a:r>
            <a:r>
              <a:rPr lang="zh-CN" altLang="en-US" sz="3200" b="1" dirty="0">
                <a:latin typeface="黑体" panose="02010609060101010101" pitchFamily="49" charset="-122"/>
                <a:ea typeface="黑体" panose="02010609060101010101" pitchFamily="49" charset="-122"/>
              </a:rPr>
              <a:t>距离制图</a:t>
            </a:r>
          </a:p>
        </p:txBody>
      </p:sp>
      <p:pic>
        <p:nvPicPr>
          <p:cNvPr id="2355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3277" y="908720"/>
            <a:ext cx="5853197" cy="519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26954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988840"/>
            <a:ext cx="9577064" cy="4392488"/>
          </a:xfrm>
        </p:spPr>
        <p:txBody>
          <a:bodyPr>
            <a:normAutofit/>
          </a:bodyPr>
          <a:lstStyle/>
          <a:p>
            <a:pPr>
              <a:buClr>
                <a:srgbClr val="C00000"/>
              </a:buClr>
            </a:pPr>
            <a:r>
              <a:rPr lang="zh-CN" altLang="en-US" dirty="0">
                <a:latin typeface="微软雅黑" panose="020B0503020204020204" pitchFamily="34" charset="-122"/>
                <a:ea typeface="微软雅黑" panose="020B0503020204020204" pitchFamily="34" charset="-122"/>
              </a:rPr>
              <a:t>距离制图主要通过距离分析函数来完成。</a:t>
            </a:r>
            <a:r>
              <a:rPr lang="zh-CN" altLang="en-US" dirty="0">
                <a:solidFill>
                  <a:schemeClr val="accent1"/>
                </a:solidFill>
                <a:latin typeface="微软雅黑" panose="020B0503020204020204" pitchFamily="34" charset="-122"/>
                <a:ea typeface="微软雅黑" panose="020B0503020204020204" pitchFamily="34" charset="-122"/>
              </a:rPr>
              <a:t>距离制图的基础</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buClr>
                <a:srgbClr val="C00000"/>
              </a:buClr>
            </a:pPr>
            <a:r>
              <a:rPr lang="zh-CN" altLang="en-US" b="1" dirty="0">
                <a:solidFill>
                  <a:srgbClr val="FF0000"/>
                </a:solidFill>
                <a:latin typeface="微软雅黑" panose="020B0503020204020204" pitchFamily="34" charset="-122"/>
                <a:ea typeface="微软雅黑" panose="020B0503020204020204" pitchFamily="34" charset="-122"/>
              </a:rPr>
              <a:t>源</a:t>
            </a:r>
            <a:r>
              <a:rPr lang="zh-CN" altLang="en-US" b="1" dirty="0">
                <a:latin typeface="微软雅黑" panose="020B0503020204020204" pitchFamily="34" charset="-122"/>
                <a:ea typeface="微软雅黑" panose="020B0503020204020204" pitchFamily="34" charset="-122"/>
              </a:rPr>
              <a:t>：距离分析中的目标或目的地，特征表现为离散点、线、面。</a:t>
            </a:r>
            <a:endParaRPr lang="en-US" altLang="zh-CN" b="1" dirty="0">
              <a:latin typeface="微软雅黑" panose="020B0503020204020204" pitchFamily="34" charset="-122"/>
              <a:ea typeface="微软雅黑" panose="020B0503020204020204" pitchFamily="34" charset="-122"/>
            </a:endParaRPr>
          </a:p>
          <a:p>
            <a:pPr lvl="1">
              <a:buClr>
                <a:srgbClr val="C00000"/>
              </a:buClr>
            </a:pPr>
            <a:r>
              <a:rPr lang="zh-CN" altLang="en-US" b="1" dirty="0">
                <a:solidFill>
                  <a:srgbClr val="FF0000"/>
                </a:solidFill>
                <a:latin typeface="微软雅黑" panose="020B0503020204020204" pitchFamily="34" charset="-122"/>
                <a:ea typeface="微软雅黑" panose="020B0503020204020204" pitchFamily="34" charset="-122"/>
              </a:rPr>
              <a:t>成本</a:t>
            </a:r>
            <a:r>
              <a:rPr lang="zh-CN" altLang="en-US" b="1" dirty="0">
                <a:latin typeface="微软雅黑" panose="020B0503020204020204" pitchFamily="34" charset="-122"/>
                <a:ea typeface="微软雅黑" panose="020B0503020204020204" pitchFamily="34" charset="-122"/>
              </a:rPr>
              <a:t>：到达目标、目的地的花费，包括金钱、时间等。</a:t>
            </a:r>
            <a:endParaRPr lang="en-US" altLang="zh-CN" b="1" dirty="0">
              <a:latin typeface="微软雅黑" panose="020B0503020204020204" pitchFamily="34" charset="-122"/>
              <a:ea typeface="微软雅黑" panose="020B0503020204020204" pitchFamily="34" charset="-122"/>
            </a:endParaRPr>
          </a:p>
          <a:p>
            <a:pPr lvl="1">
              <a:buClr>
                <a:srgbClr val="C00000"/>
              </a:buClr>
            </a:pPr>
            <a:r>
              <a:rPr lang="zh-CN" altLang="en-US" b="1" dirty="0">
                <a:solidFill>
                  <a:srgbClr val="FF0000"/>
                </a:solidFill>
                <a:latin typeface="微软雅黑" panose="020B0503020204020204" pitchFamily="34" charset="-122"/>
                <a:ea typeface="微软雅黑" panose="020B0503020204020204" pitchFamily="34" charset="-122"/>
              </a:rPr>
              <a:t>成本距离加权数据</a:t>
            </a:r>
            <a:r>
              <a:rPr lang="zh-CN" altLang="en-US" b="1" dirty="0">
                <a:latin typeface="微软雅黑" panose="020B0503020204020204" pitchFamily="34" charset="-122"/>
                <a:ea typeface="微软雅黑" panose="020B0503020204020204" pitchFamily="34" charset="-122"/>
              </a:rPr>
              <a:t>：记录每个栅格到距离最近、成本最低的最少累加成本。</a:t>
            </a:r>
            <a:endParaRPr lang="en-US" altLang="zh-CN" b="1" dirty="0">
              <a:latin typeface="微软雅黑" panose="020B0503020204020204" pitchFamily="34" charset="-122"/>
              <a:ea typeface="微软雅黑" panose="020B0503020204020204" pitchFamily="34" charset="-122"/>
            </a:endParaRPr>
          </a:p>
          <a:p>
            <a:pPr lvl="1">
              <a:buClr>
                <a:srgbClr val="C00000"/>
              </a:buClr>
            </a:pPr>
            <a:r>
              <a:rPr lang="zh-CN" altLang="en-US" b="1" dirty="0">
                <a:solidFill>
                  <a:srgbClr val="FF0000"/>
                </a:solidFill>
                <a:latin typeface="微软雅黑" panose="020B0503020204020204" pitchFamily="34" charset="-122"/>
                <a:ea typeface="微软雅黑" panose="020B0503020204020204" pitchFamily="34" charset="-122"/>
              </a:rPr>
              <a:t>距离方向数据</a:t>
            </a:r>
            <a:r>
              <a:rPr lang="zh-CN" altLang="en-US" b="1" dirty="0">
                <a:latin typeface="微软雅黑" panose="020B0503020204020204" pitchFamily="34" charset="-122"/>
                <a:ea typeface="微软雅黑" panose="020B0503020204020204" pitchFamily="34" charset="-122"/>
              </a:rPr>
              <a:t>：从某一单元出发，沿着最低累计成本路径到达最近源的路线方向。</a:t>
            </a:r>
            <a:endParaRPr lang="en-US" altLang="zh-CN" b="1" dirty="0">
              <a:latin typeface="微软雅黑" panose="020B0503020204020204" pitchFamily="34" charset="-122"/>
              <a:ea typeface="微软雅黑" panose="020B0503020204020204" pitchFamily="34" charset="-122"/>
            </a:endParaRPr>
          </a:p>
          <a:p>
            <a:pPr lvl="1">
              <a:buClr>
                <a:srgbClr val="C00000"/>
              </a:buClr>
            </a:pPr>
            <a:r>
              <a:rPr lang="zh-CN" altLang="en-US" b="1" dirty="0">
                <a:solidFill>
                  <a:srgbClr val="FF0000"/>
                </a:solidFill>
                <a:latin typeface="微软雅黑" panose="020B0503020204020204" pitchFamily="34" charset="-122"/>
                <a:ea typeface="微软雅黑" panose="020B0503020204020204" pitchFamily="34" charset="-122"/>
              </a:rPr>
              <a:t>分配数据</a:t>
            </a:r>
            <a:r>
              <a:rPr lang="zh-CN" altLang="en-US" b="1" dirty="0">
                <a:latin typeface="微软雅黑" panose="020B0503020204020204" pitchFamily="34" charset="-122"/>
                <a:ea typeface="微软雅黑" panose="020B0503020204020204" pitchFamily="34" charset="-122"/>
              </a:rPr>
              <a:t>：记录每一个单元隶属的最近源信息。</a:t>
            </a:r>
            <a:endParaRPr lang="en-US" altLang="zh-CN" b="1" dirty="0">
              <a:latin typeface="微软雅黑" panose="020B0503020204020204" pitchFamily="34" charset="-122"/>
              <a:ea typeface="微软雅黑" panose="020B0503020204020204" pitchFamily="34" charset="-122"/>
            </a:endParaRPr>
          </a:p>
          <a:p>
            <a:pPr marL="231775" lvl="1" indent="0">
              <a:buNone/>
            </a:pPr>
            <a:endParaRPr lang="en-US" altLang="zh-CN" dirty="0"/>
          </a:p>
          <a:p>
            <a:pPr lvl="1"/>
            <a:endParaRPr lang="en-US" altLang="zh-CN" dirty="0"/>
          </a:p>
        </p:txBody>
      </p:sp>
      <p:sp>
        <p:nvSpPr>
          <p:cNvPr id="3" name="标题 2"/>
          <p:cNvSpPr>
            <a:spLocks noGrp="1"/>
          </p:cNvSpPr>
          <p:nvPr>
            <p:ph type="title"/>
          </p:nvPr>
        </p:nvSpPr>
        <p:spPr/>
        <p:txBody>
          <a:bodyPr>
            <a:normAutofit/>
          </a:bodyPr>
          <a:lstStyle/>
          <a:p>
            <a:r>
              <a:rPr lang="en-US" altLang="zh-CN" sz="3600" b="1" dirty="0">
                <a:latin typeface="黑体" panose="02010609060101010101" pitchFamily="49" charset="-122"/>
                <a:ea typeface="黑体" panose="02010609060101010101" pitchFamily="49" charset="-122"/>
              </a:rPr>
              <a:t>2.</a:t>
            </a:r>
            <a:r>
              <a:rPr lang="zh-CN" altLang="en-US" sz="3600" b="1" dirty="0">
                <a:latin typeface="黑体" panose="02010609060101010101" pitchFamily="49" charset="-122"/>
                <a:ea typeface="黑体" panose="02010609060101010101" pitchFamily="49" charset="-122"/>
              </a:rPr>
              <a:t>距离制图</a:t>
            </a:r>
            <a:endParaRPr lang="zh-CN" altLang="en-US" sz="3600" dirty="0"/>
          </a:p>
        </p:txBody>
      </p:sp>
    </p:spTree>
    <p:extLst>
      <p:ext uri="{BB962C8B-B14F-4D97-AF65-F5344CB8AC3E}">
        <p14:creationId xmlns:p14="http://schemas.microsoft.com/office/powerpoint/2010/main" val="766003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solidFill>
                  <a:srgbClr val="FF0000"/>
                </a:solidFill>
              </a:rPr>
              <a:t>直线距离</a:t>
            </a:r>
            <a:r>
              <a:rPr lang="zh-CN" altLang="en-US" dirty="0"/>
              <a:t>：计算每个栅格与最近源之间的欧氏距离，并按距离远近分级。直线距离可以用于实现空气污染影响程度分析、寻找最近医院、计算与最近超市的距离等操作。</a:t>
            </a:r>
            <a:endParaRPr lang="en-US" altLang="zh-CN" dirty="0"/>
          </a:p>
          <a:p>
            <a:pPr lvl="1"/>
            <a:r>
              <a:rPr lang="en-US" altLang="zh-CN" dirty="0"/>
              <a:t>【Spatial </a:t>
            </a:r>
            <a:r>
              <a:rPr lang="en-US" altLang="zh-CN" dirty="0" err="1"/>
              <a:t>Aanalyst</a:t>
            </a:r>
            <a:r>
              <a:rPr lang="zh-CN" altLang="en-US" dirty="0"/>
              <a:t>工具</a:t>
            </a:r>
            <a:r>
              <a:rPr lang="en-US" altLang="zh-CN" dirty="0"/>
              <a:t>】|【</a:t>
            </a:r>
            <a:r>
              <a:rPr lang="zh-CN" altLang="en-US" dirty="0"/>
              <a:t>距离</a:t>
            </a:r>
            <a:r>
              <a:rPr lang="en-US" altLang="zh-CN" dirty="0"/>
              <a:t>】|【</a:t>
            </a:r>
            <a:r>
              <a:rPr lang="zh-CN" altLang="en-US" dirty="0"/>
              <a:t>欧氏距离</a:t>
            </a:r>
            <a:r>
              <a:rPr lang="en-US" altLang="zh-CN" dirty="0"/>
              <a:t>】</a:t>
            </a:r>
            <a:endParaRPr lang="zh-CN" altLang="en-US" dirty="0"/>
          </a:p>
        </p:txBody>
      </p:sp>
      <p:sp>
        <p:nvSpPr>
          <p:cNvPr id="3" name="标题 2"/>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2.</a:t>
            </a:r>
            <a:r>
              <a:rPr lang="zh-CN" altLang="en-US" sz="3200" b="1" dirty="0">
                <a:latin typeface="黑体" panose="02010609060101010101" pitchFamily="49" charset="-122"/>
                <a:ea typeface="黑体" panose="02010609060101010101" pitchFamily="49" charset="-122"/>
              </a:rPr>
              <a:t>距离制图</a:t>
            </a:r>
            <a:endParaRPr lang="zh-CN" altLang="en-US" dirty="0"/>
          </a:p>
        </p:txBody>
      </p:sp>
      <p:pic>
        <p:nvPicPr>
          <p:cNvPr id="4" name="图片 3"/>
          <p:cNvPicPr>
            <a:picLocks noChangeAspect="1"/>
          </p:cNvPicPr>
          <p:nvPr/>
        </p:nvPicPr>
        <p:blipFill>
          <a:blip r:embed="rId2"/>
          <a:stretch>
            <a:fillRect/>
          </a:stretch>
        </p:blipFill>
        <p:spPr>
          <a:xfrm>
            <a:off x="2752446" y="4684501"/>
            <a:ext cx="3278338" cy="2220067"/>
          </a:xfrm>
          <a:prstGeom prst="rect">
            <a:avLst/>
          </a:prstGeom>
        </p:spPr>
      </p:pic>
      <p:pic>
        <p:nvPicPr>
          <p:cNvPr id="5" name="图片 4"/>
          <p:cNvPicPr>
            <a:picLocks noChangeAspect="1"/>
          </p:cNvPicPr>
          <p:nvPr/>
        </p:nvPicPr>
        <p:blipFill>
          <a:blip r:embed="rId3"/>
          <a:stretch>
            <a:fillRect/>
          </a:stretch>
        </p:blipFill>
        <p:spPr>
          <a:xfrm>
            <a:off x="7657369" y="4684501"/>
            <a:ext cx="3083533" cy="2199108"/>
          </a:xfrm>
          <a:prstGeom prst="rect">
            <a:avLst/>
          </a:prstGeom>
        </p:spPr>
      </p:pic>
    </p:spTree>
    <p:extLst>
      <p:ext uri="{BB962C8B-B14F-4D97-AF65-F5344CB8AC3E}">
        <p14:creationId xmlns:p14="http://schemas.microsoft.com/office/powerpoint/2010/main" val="2202524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a:p>
        </p:txBody>
      </p:sp>
      <p:sp>
        <p:nvSpPr>
          <p:cNvPr id="3" name="标题 2"/>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2.</a:t>
            </a:r>
            <a:r>
              <a:rPr lang="zh-CN" altLang="en-US" sz="3200" b="1" dirty="0">
                <a:latin typeface="黑体" panose="02010609060101010101" pitchFamily="49" charset="-122"/>
                <a:ea typeface="黑体" panose="02010609060101010101" pitchFamily="49" charset="-122"/>
              </a:rPr>
              <a:t>距离制图</a:t>
            </a:r>
            <a:endParaRPr lang="zh-CN" alt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895" y="1804174"/>
            <a:ext cx="4905283" cy="462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4709" y="1768292"/>
            <a:ext cx="4878754" cy="465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 name="矩形 5"/>
          <p:cNvSpPr/>
          <p:nvPr/>
        </p:nvSpPr>
        <p:spPr>
          <a:xfrm>
            <a:off x="7534572" y="6251047"/>
            <a:ext cx="1811714" cy="369332"/>
          </a:xfrm>
          <a:prstGeom prst="rect">
            <a:avLst/>
          </a:prstGeom>
        </p:spPr>
        <p:txBody>
          <a:bodyPr wrap="none">
            <a:spAutoFit/>
          </a:bodyPr>
          <a:lstStyle/>
          <a:p>
            <a:r>
              <a:rPr lang="zh-CN" altLang="en-US" b="1" dirty="0">
                <a:ea typeface="黑体" panose="02010609060101010101" pitchFamily="49" charset="-122"/>
              </a:rPr>
              <a:t>下图：直线距离</a:t>
            </a:r>
          </a:p>
        </p:txBody>
      </p:sp>
      <p:sp>
        <p:nvSpPr>
          <p:cNvPr id="7" name="矩形 6"/>
          <p:cNvSpPr/>
          <p:nvPr/>
        </p:nvSpPr>
        <p:spPr>
          <a:xfrm>
            <a:off x="2422004" y="6242352"/>
            <a:ext cx="1811714" cy="369332"/>
          </a:xfrm>
          <a:prstGeom prst="rect">
            <a:avLst/>
          </a:prstGeom>
        </p:spPr>
        <p:txBody>
          <a:bodyPr wrap="none">
            <a:spAutoFit/>
          </a:bodyPr>
          <a:lstStyle/>
          <a:p>
            <a:r>
              <a:rPr lang="zh-CN" altLang="en-US" b="1" dirty="0">
                <a:ea typeface="黑体" panose="02010609060101010101" pitchFamily="49" charset="-122"/>
              </a:rPr>
              <a:t>左图：表面距离</a:t>
            </a:r>
          </a:p>
        </p:txBody>
      </p:sp>
    </p:spTree>
    <p:extLst>
      <p:ext uri="{BB962C8B-B14F-4D97-AF65-F5344CB8AC3E}">
        <p14:creationId xmlns:p14="http://schemas.microsoft.com/office/powerpoint/2010/main" val="7304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a:p>
        </p:txBody>
      </p:sp>
      <p:sp>
        <p:nvSpPr>
          <p:cNvPr id="25602" name="Rectangle 6"/>
          <p:cNvSpPr>
            <a:spLocks noGrp="1" noChangeArrowheads="1"/>
          </p:cNvSpPr>
          <p:nvPr>
            <p:ph type="title"/>
          </p:nvPr>
        </p:nvSpPr>
        <p:spPr/>
        <p:txBody>
          <a:bodyPr>
            <a:normAutofit/>
          </a:bodyPr>
          <a:lstStyle/>
          <a:p>
            <a:pPr eaLnBrk="1" hangingPunct="1"/>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距离制图</a:t>
            </a:r>
          </a:p>
        </p:txBody>
      </p:sp>
      <p:pic>
        <p:nvPicPr>
          <p:cNvPr id="256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175" y="1939587"/>
            <a:ext cx="4606519"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560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9828" y="1939587"/>
            <a:ext cx="5255161"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矩形 2"/>
          <p:cNvSpPr/>
          <p:nvPr/>
        </p:nvSpPr>
        <p:spPr>
          <a:xfrm>
            <a:off x="5335694" y="1423121"/>
            <a:ext cx="3206990"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线要素直线距离分析</a:t>
            </a:r>
            <a:endParaRPr lang="zh-CN" altLang="en-US" dirty="0"/>
          </a:p>
        </p:txBody>
      </p:sp>
    </p:spTree>
    <p:extLst>
      <p:ext uri="{BB962C8B-B14F-4D97-AF65-F5344CB8AC3E}">
        <p14:creationId xmlns:p14="http://schemas.microsoft.com/office/powerpoint/2010/main" val="279471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solidFill>
                  <a:srgbClr val="FF0000"/>
                </a:solidFill>
              </a:rPr>
              <a:t>区域分配</a:t>
            </a:r>
            <a:r>
              <a:rPr lang="zh-CN" altLang="en-US" dirty="0"/>
              <a:t>：通过分配函数将所有栅格单位分配给离其最近的源。</a:t>
            </a:r>
            <a:endParaRPr lang="en-US" altLang="zh-CN" dirty="0"/>
          </a:p>
          <a:p>
            <a:pPr lvl="1">
              <a:lnSpc>
                <a:spcPct val="100000"/>
              </a:lnSpc>
            </a:pPr>
            <a:r>
              <a:rPr lang="zh-CN" altLang="en-US" b="1" dirty="0"/>
              <a:t>分配功能可以用于超市服务区划分、寻找最近邻学校、找到医疗设备配备不足的地区等条件。</a:t>
            </a:r>
            <a:endParaRPr lang="en-US" altLang="zh-CN" b="1" dirty="0"/>
          </a:p>
          <a:p>
            <a:pPr lvl="1">
              <a:lnSpc>
                <a:spcPct val="100000"/>
              </a:lnSpc>
            </a:pPr>
            <a:r>
              <a:rPr lang="en-US" altLang="zh-CN" b="1" dirty="0"/>
              <a:t>【Spatial Analyst</a:t>
            </a:r>
            <a:r>
              <a:rPr lang="zh-CN" altLang="en-US" b="1" dirty="0"/>
              <a:t>工具</a:t>
            </a:r>
            <a:r>
              <a:rPr lang="en-US" altLang="zh-CN" b="1" dirty="0"/>
              <a:t>】|【</a:t>
            </a:r>
            <a:r>
              <a:rPr lang="zh-CN" altLang="en-US" b="1" dirty="0"/>
              <a:t>距离</a:t>
            </a:r>
            <a:r>
              <a:rPr lang="en-US" altLang="zh-CN" b="1" dirty="0"/>
              <a:t>】|【</a:t>
            </a:r>
            <a:r>
              <a:rPr lang="zh-CN" altLang="en-US" b="1" dirty="0"/>
              <a:t>欧氏分配</a:t>
            </a:r>
            <a:r>
              <a:rPr lang="en-US" altLang="zh-CN" b="1" dirty="0"/>
              <a:t>】</a:t>
            </a:r>
          </a:p>
          <a:p>
            <a:pPr lvl="1">
              <a:lnSpc>
                <a:spcPct val="100000"/>
              </a:lnSpc>
            </a:pPr>
            <a:r>
              <a:rPr lang="zh-CN" altLang="en-US" b="1" dirty="0"/>
              <a:t>以“</a:t>
            </a:r>
            <a:r>
              <a:rPr lang="en-US" altLang="zh-CN" b="1" dirty="0"/>
              <a:t>banks</a:t>
            </a:r>
            <a:r>
              <a:rPr lang="zh-CN" altLang="en-US" b="1" dirty="0"/>
              <a:t>”作为源数据，显示银行的服务区范围。</a:t>
            </a:r>
            <a:endParaRPr lang="en-US" altLang="zh-CN" b="1" dirty="0"/>
          </a:p>
        </p:txBody>
      </p:sp>
      <p:sp>
        <p:nvSpPr>
          <p:cNvPr id="3" name="标题 2"/>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2.</a:t>
            </a:r>
            <a:r>
              <a:rPr lang="zh-CN" altLang="en-US" sz="3200" b="1" dirty="0">
                <a:latin typeface="黑体" panose="02010609060101010101" pitchFamily="49" charset="-122"/>
                <a:ea typeface="黑体" panose="02010609060101010101" pitchFamily="49" charset="-122"/>
              </a:rPr>
              <a:t>距离制图</a:t>
            </a:r>
            <a:endParaRPr lang="zh-CN" altLang="en-US" dirty="0"/>
          </a:p>
        </p:txBody>
      </p:sp>
      <p:pic>
        <p:nvPicPr>
          <p:cNvPr id="4" name="图片 3"/>
          <p:cNvPicPr>
            <a:picLocks noChangeAspect="1"/>
          </p:cNvPicPr>
          <p:nvPr/>
        </p:nvPicPr>
        <p:blipFill>
          <a:blip r:embed="rId2"/>
          <a:stretch>
            <a:fillRect/>
          </a:stretch>
        </p:blipFill>
        <p:spPr>
          <a:xfrm>
            <a:off x="8758708" y="3613507"/>
            <a:ext cx="3312369" cy="3244493"/>
          </a:xfrm>
          <a:prstGeom prst="rect">
            <a:avLst/>
          </a:prstGeom>
        </p:spPr>
      </p:pic>
    </p:spTree>
    <p:extLst>
      <p:ext uri="{BB962C8B-B14F-4D97-AF65-F5344CB8AC3E}">
        <p14:creationId xmlns:p14="http://schemas.microsoft.com/office/powerpoint/2010/main" val="527788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Rectangle 3"/>
          <p:cNvSpPr>
            <a:spLocks noGrp="1" noChangeArrowheads="1"/>
          </p:cNvSpPr>
          <p:nvPr>
            <p:ph idx="11"/>
          </p:nvPr>
        </p:nvSpPr>
        <p:spPr>
          <a:xfrm>
            <a:off x="1125861" y="1988840"/>
            <a:ext cx="3456384" cy="4114801"/>
          </a:xfrm>
        </p:spPr>
        <p:txBody>
          <a:bodyPr/>
          <a:lstStyle/>
          <a:p>
            <a:pPr eaLnBrk="1" hangingPunct="1"/>
            <a:r>
              <a:rPr lang="zh-CN" altLang="en-US" dirty="0"/>
              <a:t>右图－基于路径距离的邻近分配</a:t>
            </a:r>
          </a:p>
        </p:txBody>
      </p:sp>
      <p:sp>
        <p:nvSpPr>
          <p:cNvPr id="26626" name="Rectangle 2"/>
          <p:cNvSpPr>
            <a:spLocks noGrp="1" noChangeArrowheads="1"/>
          </p:cNvSpPr>
          <p:nvPr>
            <p:ph type="title"/>
          </p:nvPr>
        </p:nvSpPr>
        <p:spPr/>
        <p:txBody>
          <a:bodyPr/>
          <a:lstStyle/>
          <a:p>
            <a:pPr eaLnBrk="1" hangingPunct="1"/>
            <a:r>
              <a:rPr lang="en-US" altLang="zh-CN" sz="3200" b="1" dirty="0">
                <a:latin typeface="黑体" panose="02010609060101010101" pitchFamily="49" charset="-122"/>
                <a:ea typeface="黑体" panose="02010609060101010101" pitchFamily="49" charset="-122"/>
              </a:rPr>
              <a:t>2.</a:t>
            </a:r>
            <a:r>
              <a:rPr lang="zh-CN" altLang="en-US" sz="3200" b="1" dirty="0">
                <a:latin typeface="黑体" panose="02010609060101010101" pitchFamily="49" charset="-122"/>
                <a:ea typeface="黑体" panose="02010609060101010101" pitchFamily="49" charset="-122"/>
              </a:rPr>
              <a:t>距离制图</a:t>
            </a:r>
            <a:endParaRPr lang="zh-CN" altLang="en-US" sz="2800" b="1" dirty="0">
              <a:solidFill>
                <a:schemeClr val="accent2"/>
              </a:solidFill>
              <a:latin typeface="黑体" panose="02010609060101010101" pitchFamily="49" charset="-122"/>
              <a:ea typeface="黑体" panose="02010609060101010101" pitchFamily="49" charset="-122"/>
            </a:endParaRPr>
          </a:p>
        </p:txBody>
      </p:sp>
      <p:grpSp>
        <p:nvGrpSpPr>
          <p:cNvPr id="2" name="Group 11"/>
          <p:cNvGrpSpPr>
            <a:grpSpLocks/>
          </p:cNvGrpSpPr>
          <p:nvPr/>
        </p:nvGrpSpPr>
        <p:grpSpPr bwMode="auto">
          <a:xfrm>
            <a:off x="6145212" y="1965326"/>
            <a:ext cx="4292600" cy="3063875"/>
            <a:chOff x="2912" y="1238"/>
            <a:chExt cx="2704" cy="1930"/>
          </a:xfrm>
        </p:grpSpPr>
        <p:sp>
          <p:nvSpPr>
            <p:cNvPr id="26630" name="Text Box 12"/>
            <p:cNvSpPr txBox="1">
              <a:spLocks noChangeArrowheads="1"/>
            </p:cNvSpPr>
            <p:nvPr/>
          </p:nvSpPr>
          <p:spPr bwMode="auto">
            <a:xfrm>
              <a:off x="2912" y="1238"/>
              <a:ext cx="270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marL="225425" indent="-225425">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Char char="•"/>
              </a:pPr>
              <a:r>
                <a:rPr kumimoji="0" lang="en-US" altLang="zh-CN" sz="2800"/>
                <a:t>output cells have the value of the closest input feature</a:t>
              </a:r>
            </a:p>
          </p:txBody>
        </p:sp>
        <p:sp>
          <p:nvSpPr>
            <p:cNvPr id="26631" name="Line 13"/>
            <p:cNvSpPr>
              <a:spLocks noChangeShapeType="1"/>
            </p:cNvSpPr>
            <p:nvPr/>
          </p:nvSpPr>
          <p:spPr bwMode="auto">
            <a:xfrm flipH="1">
              <a:off x="3024" y="1940"/>
              <a:ext cx="720" cy="1228"/>
            </a:xfrm>
            <a:prstGeom prst="line">
              <a:avLst/>
            </a:prstGeom>
            <a:noFill/>
            <a:ln w="19050">
              <a:solidFill>
                <a:srgbClr val="FF0000"/>
              </a:solidFill>
              <a:round/>
              <a:headEnd/>
              <a:tailEnd type="stealth" w="lg" len="lg"/>
            </a:ln>
            <a:extLst>
              <a:ext uri="{909E8E84-426E-40DD-AFC4-6F175D3DCCD1}">
                <a14:hiddenFill xmlns:a14="http://schemas.microsoft.com/office/drawing/2010/main">
                  <a:noFill/>
                </a14:hiddenFill>
              </a:ext>
            </a:extLst>
          </p:spPr>
          <p:txBody>
            <a:bodyPr anchor="ctr">
              <a:spAutoFit/>
            </a:bodyPr>
            <a:lstStyle/>
            <a:p>
              <a:endParaRPr lang="zh-CN" altLang="en-US"/>
            </a:p>
          </p:txBody>
        </p:sp>
      </p:grpSp>
      <p:pic>
        <p:nvPicPr>
          <p:cNvPr id="26629"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886" y="1110731"/>
            <a:ext cx="5833045" cy="543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64942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844824"/>
            <a:ext cx="10657184" cy="4114801"/>
          </a:xfrm>
        </p:spPr>
        <p:txBody>
          <a:bodyPr/>
          <a:lstStyle/>
          <a:p>
            <a:r>
              <a:rPr lang="zh-CN" altLang="en-US" dirty="0">
                <a:solidFill>
                  <a:srgbClr val="FF0000"/>
                </a:solidFill>
              </a:rPr>
              <a:t>成本距离</a:t>
            </a:r>
            <a:r>
              <a:rPr lang="zh-CN" altLang="en-US" dirty="0"/>
              <a:t>：通过成本距离加权 函数，计算出每个栅格到距离最近、成本最低源的最少累积成本。</a:t>
            </a:r>
            <a:endParaRPr lang="en-US" altLang="zh-CN" dirty="0"/>
          </a:p>
          <a:p>
            <a:pPr lvl="1"/>
            <a:r>
              <a:rPr lang="en-US" altLang="zh-CN" b="1" dirty="0"/>
              <a:t>【Spatial Analyst</a:t>
            </a:r>
            <a:r>
              <a:rPr lang="zh-CN" altLang="en-US" b="1" dirty="0"/>
              <a:t>工具</a:t>
            </a:r>
            <a:r>
              <a:rPr lang="en-US" altLang="zh-CN" b="1" dirty="0"/>
              <a:t>】|【</a:t>
            </a:r>
            <a:r>
              <a:rPr lang="zh-CN" altLang="en-US" b="1" dirty="0"/>
              <a:t>距离</a:t>
            </a:r>
            <a:r>
              <a:rPr lang="en-US" altLang="zh-CN" b="1" dirty="0"/>
              <a:t>】|【</a:t>
            </a:r>
            <a:r>
              <a:rPr lang="zh-CN" altLang="en-US" b="1" dirty="0"/>
              <a:t>成本距离</a:t>
            </a:r>
            <a:r>
              <a:rPr lang="en-US" altLang="zh-CN" b="1" dirty="0"/>
              <a:t>】</a:t>
            </a:r>
          </a:p>
          <a:p>
            <a:pPr lvl="1"/>
            <a:r>
              <a:rPr lang="zh-CN" altLang="en-US" b="1" dirty="0"/>
              <a:t>输入</a:t>
            </a:r>
            <a:r>
              <a:rPr lang="en-US" altLang="zh-CN" b="1" dirty="0"/>
              <a:t>”banks”</a:t>
            </a:r>
            <a:r>
              <a:rPr lang="zh-CN" altLang="en-US" b="1" dirty="0"/>
              <a:t>作为数据源，输入土地利用图“</a:t>
            </a:r>
            <a:r>
              <a:rPr lang="en-US" altLang="zh-CN" b="1" dirty="0" err="1"/>
              <a:t>landuse</a:t>
            </a:r>
            <a:r>
              <a:rPr lang="en-US" altLang="zh-CN" b="1" dirty="0"/>
              <a:t>”</a:t>
            </a:r>
            <a:r>
              <a:rPr lang="zh-CN" altLang="en-US" b="1" dirty="0"/>
              <a:t>作为成本数据。</a:t>
            </a:r>
            <a:endParaRPr lang="en-US" altLang="zh-CN" b="1" dirty="0"/>
          </a:p>
          <a:p>
            <a:pPr lvl="2"/>
            <a:r>
              <a:rPr lang="zh-CN" altLang="en-US" b="1" dirty="0"/>
              <a:t>土地利用类型按照通达性不同赋予不同的权重，分为</a:t>
            </a:r>
            <a:r>
              <a:rPr lang="en-US" altLang="zh-CN" b="1" dirty="0"/>
              <a:t>7</a:t>
            </a:r>
            <a:r>
              <a:rPr lang="zh-CN" altLang="en-US" b="1" dirty="0"/>
              <a:t>个等级。</a:t>
            </a:r>
            <a:endParaRPr lang="en-US" altLang="zh-CN" b="1" dirty="0"/>
          </a:p>
          <a:p>
            <a:pPr lvl="2"/>
            <a:r>
              <a:rPr lang="zh-CN" altLang="en-US" b="1" dirty="0"/>
              <a:t>成本距离加权函数通过成本因子修正直线距离，获得每一像元到距离最近、成本最低源的最小累积成本。</a:t>
            </a:r>
          </a:p>
          <a:p>
            <a:pPr lvl="2"/>
            <a:endParaRPr lang="en-US" altLang="zh-CN" dirty="0"/>
          </a:p>
          <a:p>
            <a:pPr lvl="1"/>
            <a:endParaRPr lang="en-US" altLang="zh-CN" dirty="0"/>
          </a:p>
          <a:p>
            <a:pPr lvl="1"/>
            <a:endParaRPr lang="en-US" altLang="zh-CN" dirty="0"/>
          </a:p>
        </p:txBody>
      </p:sp>
      <p:sp>
        <p:nvSpPr>
          <p:cNvPr id="3" name="标题 2"/>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2.</a:t>
            </a:r>
            <a:r>
              <a:rPr lang="zh-CN" altLang="en-US" sz="3200" b="1" dirty="0">
                <a:latin typeface="黑体" panose="02010609060101010101" pitchFamily="49" charset="-122"/>
                <a:ea typeface="黑体" panose="02010609060101010101" pitchFamily="49" charset="-122"/>
              </a:rPr>
              <a:t>距离制图</a:t>
            </a:r>
            <a:endParaRPr lang="zh-CN" altLang="en-US" dirty="0"/>
          </a:p>
        </p:txBody>
      </p:sp>
      <p:pic>
        <p:nvPicPr>
          <p:cNvPr id="6" name="图片 5"/>
          <p:cNvPicPr>
            <a:picLocks noChangeAspect="1"/>
          </p:cNvPicPr>
          <p:nvPr/>
        </p:nvPicPr>
        <p:blipFill>
          <a:blip r:embed="rId2"/>
          <a:stretch>
            <a:fillRect/>
          </a:stretch>
        </p:blipFill>
        <p:spPr>
          <a:xfrm>
            <a:off x="6012205" y="4920464"/>
            <a:ext cx="5783448" cy="2078322"/>
          </a:xfrm>
          <a:prstGeom prst="rect">
            <a:avLst/>
          </a:prstGeom>
        </p:spPr>
      </p:pic>
    </p:spTree>
    <p:extLst>
      <p:ext uri="{BB962C8B-B14F-4D97-AF65-F5344CB8AC3E}">
        <p14:creationId xmlns:p14="http://schemas.microsoft.com/office/powerpoint/2010/main" val="2844013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dirty="0"/>
          </a:p>
        </p:txBody>
      </p:sp>
      <p:sp>
        <p:nvSpPr>
          <p:cNvPr id="3" name="标题 2"/>
          <p:cNvSpPr>
            <a:spLocks noGrp="1"/>
          </p:cNvSpPr>
          <p:nvPr>
            <p:ph type="title"/>
          </p:nvPr>
        </p:nvSpPr>
        <p:spPr/>
        <p:txBody>
          <a:bodyPr>
            <a:normAutofit/>
          </a:bodyPr>
          <a:lstStyle/>
          <a:p>
            <a:r>
              <a:rPr lang="en-US" altLang="zh-CN" sz="3200" dirty="0">
                <a:latin typeface="黑体" panose="02010609060101010101" pitchFamily="49" charset="-122"/>
                <a:ea typeface="黑体" panose="02010609060101010101" pitchFamily="49" charset="-122"/>
              </a:rPr>
              <a:t>2.</a:t>
            </a:r>
            <a:r>
              <a:rPr lang="zh-CN" altLang="en-US" sz="3200" dirty="0">
                <a:latin typeface="黑体" panose="02010609060101010101" pitchFamily="49" charset="-122"/>
                <a:ea typeface="黑体" panose="02010609060101010101" pitchFamily="49" charset="-122"/>
              </a:rPr>
              <a:t>距离制图</a:t>
            </a:r>
          </a:p>
        </p:txBody>
      </p:sp>
      <p:pic>
        <p:nvPicPr>
          <p:cNvPr id="5" name="图片 4"/>
          <p:cNvPicPr>
            <a:picLocks noChangeAspect="1"/>
          </p:cNvPicPr>
          <p:nvPr/>
        </p:nvPicPr>
        <p:blipFill>
          <a:blip r:embed="rId2"/>
          <a:stretch>
            <a:fillRect/>
          </a:stretch>
        </p:blipFill>
        <p:spPr>
          <a:xfrm>
            <a:off x="5851968" y="1988840"/>
            <a:ext cx="5210997" cy="4192223"/>
          </a:xfrm>
          <a:prstGeom prst="rect">
            <a:avLst/>
          </a:prstGeom>
        </p:spPr>
      </p:pic>
      <p:pic>
        <p:nvPicPr>
          <p:cNvPr id="6" name="图片 5"/>
          <p:cNvPicPr>
            <a:picLocks noChangeAspect="1"/>
          </p:cNvPicPr>
          <p:nvPr/>
        </p:nvPicPr>
        <p:blipFill>
          <a:blip r:embed="rId3"/>
          <a:stretch>
            <a:fillRect/>
          </a:stretch>
        </p:blipFill>
        <p:spPr>
          <a:xfrm>
            <a:off x="837828" y="1988840"/>
            <a:ext cx="4654099" cy="4167888"/>
          </a:xfrm>
          <a:prstGeom prst="rect">
            <a:avLst/>
          </a:prstGeom>
        </p:spPr>
      </p:pic>
    </p:spTree>
    <p:extLst>
      <p:ext uri="{BB962C8B-B14F-4D97-AF65-F5344CB8AC3E}">
        <p14:creationId xmlns:p14="http://schemas.microsoft.com/office/powerpoint/2010/main" val="1746478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67177" y="1722684"/>
            <a:ext cx="7159483" cy="4114801"/>
          </a:xfrm>
        </p:spPr>
        <p:txBody>
          <a:bodyPr/>
          <a:lstStyle/>
          <a:p>
            <a:r>
              <a:rPr lang="zh-CN" altLang="en-US" dirty="0">
                <a:solidFill>
                  <a:schemeClr val="accent1"/>
                </a:solidFill>
              </a:rPr>
              <a:t>最短路径</a:t>
            </a:r>
            <a:r>
              <a:rPr lang="zh-CN" altLang="en-US" dirty="0"/>
              <a:t>：获取从某点或一组点出发，到达一个目标地或一组目标地的最短直线距离或最小成本距离。</a:t>
            </a:r>
            <a:endParaRPr lang="en-US" altLang="zh-CN" dirty="0"/>
          </a:p>
          <a:p>
            <a:pPr lvl="1"/>
            <a:r>
              <a:rPr lang="en-US" altLang="zh-CN" b="1" dirty="0"/>
              <a:t>【Spatial Analyst </a:t>
            </a:r>
            <a:r>
              <a:rPr lang="zh-CN" altLang="en-US" b="1" dirty="0"/>
              <a:t>工具</a:t>
            </a:r>
            <a:r>
              <a:rPr lang="en-US" altLang="zh-CN" b="1" dirty="0"/>
              <a:t>】|【</a:t>
            </a:r>
            <a:r>
              <a:rPr lang="zh-CN" altLang="en-US" b="1" dirty="0"/>
              <a:t>工具</a:t>
            </a:r>
            <a:r>
              <a:rPr lang="en-US" altLang="zh-CN" b="1" dirty="0"/>
              <a:t>】|【</a:t>
            </a:r>
            <a:r>
              <a:rPr lang="zh-CN" altLang="en-US" b="1" dirty="0"/>
              <a:t>成本距离</a:t>
            </a:r>
            <a:r>
              <a:rPr lang="en-US" altLang="zh-CN" b="1" dirty="0"/>
              <a:t>】,</a:t>
            </a:r>
            <a:r>
              <a:rPr lang="zh-CN" altLang="en-US" b="1" dirty="0"/>
              <a:t>计算距离栅格和</a:t>
            </a:r>
            <a:r>
              <a:rPr lang="zh-CN" altLang="en-US" b="1" dirty="0">
                <a:solidFill>
                  <a:srgbClr val="FF0000"/>
                </a:solidFill>
              </a:rPr>
              <a:t>回溯链接栅格</a:t>
            </a:r>
            <a:r>
              <a:rPr lang="zh-CN" altLang="en-US" b="1" dirty="0"/>
              <a:t>。</a:t>
            </a:r>
            <a:endParaRPr lang="en-US" altLang="zh-CN" b="1" dirty="0"/>
          </a:p>
          <a:p>
            <a:pPr lvl="1"/>
            <a:r>
              <a:rPr lang="en-US" altLang="zh-CN" dirty="0"/>
              <a:t>【Spatial Analyst </a:t>
            </a:r>
            <a:r>
              <a:rPr lang="zh-CN" altLang="en-US" dirty="0"/>
              <a:t>工具</a:t>
            </a:r>
            <a:r>
              <a:rPr lang="en-US" altLang="zh-CN" dirty="0"/>
              <a:t>】|【</a:t>
            </a:r>
            <a:r>
              <a:rPr lang="zh-CN" altLang="en-US" dirty="0"/>
              <a:t>工具</a:t>
            </a:r>
            <a:r>
              <a:rPr lang="en-US" altLang="zh-CN" dirty="0"/>
              <a:t>】|【</a:t>
            </a:r>
            <a:r>
              <a:rPr lang="zh-CN" altLang="en-US" dirty="0"/>
              <a:t>成本路径</a:t>
            </a:r>
            <a:r>
              <a:rPr lang="en-US" altLang="zh-CN" dirty="0"/>
              <a:t>】,</a:t>
            </a:r>
            <a:r>
              <a:rPr lang="zh-CN" altLang="en-US" dirty="0"/>
              <a:t>获得出发点到目的地最短路径。</a:t>
            </a:r>
            <a:endParaRPr lang="en-US" altLang="zh-CN" dirty="0"/>
          </a:p>
          <a:p>
            <a:endParaRPr lang="en-US" altLang="zh-CN" dirty="0"/>
          </a:p>
          <a:p>
            <a:pPr marL="0" indent="0">
              <a:buNone/>
            </a:pPr>
            <a:endParaRPr lang="zh-CN" altLang="en-US" dirty="0"/>
          </a:p>
        </p:txBody>
      </p:sp>
      <p:sp>
        <p:nvSpPr>
          <p:cNvPr id="3" name="标题 2"/>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2.</a:t>
            </a:r>
            <a:r>
              <a:rPr lang="zh-CN" altLang="en-US" sz="3200" b="1" dirty="0">
                <a:latin typeface="黑体" panose="02010609060101010101" pitchFamily="49" charset="-122"/>
                <a:ea typeface="黑体" panose="02010609060101010101" pitchFamily="49" charset="-122"/>
              </a:rPr>
              <a:t>距离制图</a:t>
            </a:r>
            <a:endParaRPr lang="zh-CN" altLang="en-US" dirty="0"/>
          </a:p>
        </p:txBody>
      </p:sp>
      <p:pic>
        <p:nvPicPr>
          <p:cNvPr id="5" name="图片 4"/>
          <p:cNvPicPr>
            <a:picLocks noChangeAspect="1"/>
          </p:cNvPicPr>
          <p:nvPr/>
        </p:nvPicPr>
        <p:blipFill>
          <a:blip r:embed="rId2"/>
          <a:stretch>
            <a:fillRect/>
          </a:stretch>
        </p:blipFill>
        <p:spPr>
          <a:xfrm>
            <a:off x="8096955" y="654481"/>
            <a:ext cx="3831599" cy="3350583"/>
          </a:xfrm>
          <a:prstGeom prst="rect">
            <a:avLst/>
          </a:prstGeom>
        </p:spPr>
      </p:pic>
      <p:pic>
        <p:nvPicPr>
          <p:cNvPr id="6" name="图片 5"/>
          <p:cNvPicPr>
            <a:picLocks noChangeAspect="1"/>
          </p:cNvPicPr>
          <p:nvPr/>
        </p:nvPicPr>
        <p:blipFill>
          <a:blip r:embed="rId3"/>
          <a:stretch>
            <a:fillRect/>
          </a:stretch>
        </p:blipFill>
        <p:spPr>
          <a:xfrm>
            <a:off x="8096955" y="3061694"/>
            <a:ext cx="4032932" cy="3708400"/>
          </a:xfrm>
          <a:prstGeom prst="rect">
            <a:avLst/>
          </a:prstGeom>
        </p:spPr>
      </p:pic>
    </p:spTree>
    <p:extLst>
      <p:ext uri="{BB962C8B-B14F-4D97-AF65-F5344CB8AC3E}">
        <p14:creationId xmlns:p14="http://schemas.microsoft.com/office/powerpoint/2010/main" val="3325631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normAutofit lnSpcReduction="10000"/>
          </a:bodyPr>
          <a:lstStyle/>
          <a:p>
            <a:r>
              <a:rPr lang="zh-CN" altLang="en-US" sz="2800" b="1" dirty="0">
                <a:latin typeface="黑体" panose="02010609060101010101" pitchFamily="49" charset="-122"/>
                <a:ea typeface="黑体" panose="02010609060101010101" pitchFamily="49" charset="-122"/>
              </a:rPr>
              <a:t>设置分析环境</a:t>
            </a:r>
          </a:p>
          <a:p>
            <a:r>
              <a:rPr lang="zh-CN" altLang="en-US" sz="2800" b="1" dirty="0">
                <a:latin typeface="黑体" panose="02010609060101010101" pitchFamily="49" charset="-122"/>
                <a:ea typeface="黑体" panose="02010609060101010101" pitchFamily="49" charset="-122"/>
              </a:rPr>
              <a:t>距离制图</a:t>
            </a:r>
          </a:p>
          <a:p>
            <a:r>
              <a:rPr lang="zh-CN" altLang="en-US" sz="2800" b="1" dirty="0">
                <a:latin typeface="黑体" panose="02010609060101010101" pitchFamily="49" charset="-122"/>
                <a:ea typeface="黑体" panose="02010609060101010101" pitchFamily="49" charset="-122"/>
              </a:rPr>
              <a:t>密度制图</a:t>
            </a:r>
          </a:p>
          <a:p>
            <a:r>
              <a:rPr lang="zh-CN" altLang="en-US" sz="2800" b="1" dirty="0">
                <a:latin typeface="黑体" panose="02010609060101010101" pitchFamily="49" charset="-122"/>
                <a:ea typeface="黑体" panose="02010609060101010101" pitchFamily="49" charset="-122"/>
              </a:rPr>
              <a:t>表面分析</a:t>
            </a:r>
          </a:p>
          <a:p>
            <a:r>
              <a:rPr lang="zh-CN" altLang="en-US" sz="2800" b="1" dirty="0">
                <a:latin typeface="黑体" panose="02010609060101010101" pitchFamily="49" charset="-122"/>
                <a:ea typeface="黑体" panose="02010609060101010101" pitchFamily="49" charset="-122"/>
              </a:rPr>
              <a:t>栅格计算</a:t>
            </a:r>
          </a:p>
          <a:p>
            <a:r>
              <a:rPr lang="zh-CN" altLang="en-US" sz="2800" b="1" dirty="0">
                <a:latin typeface="黑体" panose="02010609060101010101" pitchFamily="49" charset="-122"/>
                <a:ea typeface="黑体" panose="02010609060101010101" pitchFamily="49" charset="-122"/>
              </a:rPr>
              <a:t>重分类</a:t>
            </a:r>
          </a:p>
          <a:p>
            <a:r>
              <a:rPr lang="zh-CN" altLang="en-US" sz="2800" b="1" dirty="0">
                <a:latin typeface="黑体" panose="02010609060101010101" pitchFamily="49" charset="-122"/>
                <a:ea typeface="黑体" panose="02010609060101010101" pitchFamily="49" charset="-122"/>
              </a:rPr>
              <a:t>统计分析</a:t>
            </a:r>
          </a:p>
          <a:p>
            <a:pPr marL="223838" lvl="2" indent="-223838">
              <a:spcBef>
                <a:spcPts val="1800"/>
              </a:spcBef>
            </a:pPr>
            <a:endParaRPr lang="en-US" altLang="zh-CN" b="1" dirty="0">
              <a:ea typeface="仿宋_GB2312" pitchFamily="49" charset="-122"/>
            </a:endParaRPr>
          </a:p>
          <a:p>
            <a:pPr marL="223838" lvl="2" indent="-223838">
              <a:spcBef>
                <a:spcPts val="1800"/>
              </a:spcBef>
            </a:pPr>
            <a:endParaRPr lang="en-US" altLang="zh-CN" b="1" dirty="0">
              <a:ea typeface="仿宋_GB2312" pitchFamily="49" charset="-122"/>
            </a:endParaRPr>
          </a:p>
          <a:p>
            <a:endParaRPr lang="zh-CN" altLang="en-US" dirty="0"/>
          </a:p>
        </p:txBody>
      </p:sp>
      <p:sp>
        <p:nvSpPr>
          <p:cNvPr id="3" name="标题 2"/>
          <p:cNvSpPr>
            <a:spLocks noGrp="1"/>
          </p:cNvSpPr>
          <p:nvPr>
            <p:ph type="title"/>
          </p:nvPr>
        </p:nvSpPr>
        <p:spPr/>
        <p:txBody>
          <a:bodyPr/>
          <a:lstStyle/>
          <a:p>
            <a:pPr marL="571500" indent="-571500">
              <a:buFont typeface="Wingdings" panose="05000000000000000000" pitchFamily="2" charset="2"/>
              <a:buChar char="p"/>
            </a:pPr>
            <a:r>
              <a:rPr lang="zh-CN" altLang="en-US" b="1" dirty="0">
                <a:latin typeface="黑体" panose="02010609060101010101" pitchFamily="49" charset="-122"/>
                <a:ea typeface="黑体" panose="02010609060101010101" pitchFamily="49" charset="-122"/>
              </a:rPr>
              <a:t>主要内容</a:t>
            </a:r>
          </a:p>
        </p:txBody>
      </p:sp>
    </p:spTree>
    <p:extLst>
      <p:ext uri="{BB962C8B-B14F-4D97-AF65-F5344CB8AC3E}">
        <p14:creationId xmlns:p14="http://schemas.microsoft.com/office/powerpoint/2010/main" val="87535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idx="11"/>
          </p:nvPr>
        </p:nvSpPr>
        <p:spPr>
          <a:xfrm>
            <a:off x="1125860" y="1916832"/>
            <a:ext cx="9134391" cy="4114801"/>
          </a:xfrm>
        </p:spPr>
        <p:txBody>
          <a:bodyPr>
            <a:normAutofit fontScale="92500"/>
          </a:bodyPr>
          <a:lstStyle/>
          <a:p>
            <a:pPr eaLnBrk="1" hangingPunct="1">
              <a:lnSpc>
                <a:spcPct val="130000"/>
              </a:lnSpc>
            </a:pPr>
            <a:r>
              <a:rPr lang="en-US" altLang="zh-CN" sz="2800" dirty="0"/>
              <a:t> </a:t>
            </a:r>
            <a:r>
              <a:rPr lang="zh-CN" altLang="en-US" dirty="0">
                <a:solidFill>
                  <a:schemeClr val="accent1"/>
                </a:solidFill>
              </a:rPr>
              <a:t>密度制图</a:t>
            </a:r>
            <a:r>
              <a:rPr lang="zh-CN" altLang="en-US" dirty="0"/>
              <a:t>根据输入的要素数据集计算整个区域的数据聚集状况，从而产生一个连续的密度表面。密度制图大多由点数据生成，以每个待计算格网点为中心，进行圆形区域搜寻，从而计算每个格网点的密度值。本质上，密度制图是一个通过离散采样点进行表面内插的过程。根据内插原理不同分为：</a:t>
            </a:r>
          </a:p>
          <a:p>
            <a:pPr lvl="1" eaLnBrk="1" hangingPunct="1">
              <a:lnSpc>
                <a:spcPct val="130000"/>
              </a:lnSpc>
            </a:pPr>
            <a:r>
              <a:rPr lang="zh-CN" altLang="en-US" sz="2400" dirty="0"/>
              <a:t> </a:t>
            </a:r>
            <a:r>
              <a:rPr lang="zh-CN" altLang="en-US" sz="2400" b="1" dirty="0">
                <a:solidFill>
                  <a:schemeClr val="accent1"/>
                </a:solidFill>
              </a:rPr>
              <a:t>核函数密度制图</a:t>
            </a:r>
          </a:p>
          <a:p>
            <a:pPr lvl="1" eaLnBrk="1" hangingPunct="1">
              <a:lnSpc>
                <a:spcPct val="130000"/>
              </a:lnSpc>
            </a:pPr>
            <a:r>
              <a:rPr lang="zh-CN" altLang="en-US" sz="2400" b="1" dirty="0"/>
              <a:t> 简单密度制图</a:t>
            </a:r>
          </a:p>
          <a:p>
            <a:pPr eaLnBrk="1" hangingPunct="1">
              <a:buFontTx/>
              <a:buNone/>
            </a:pPr>
            <a:endParaRPr lang="en-US" altLang="zh-CN" b="1" dirty="0"/>
          </a:p>
        </p:txBody>
      </p:sp>
      <p:sp>
        <p:nvSpPr>
          <p:cNvPr id="27650" name="Rectangle 2"/>
          <p:cNvSpPr>
            <a:spLocks noGrp="1" noChangeArrowheads="1"/>
          </p:cNvSpPr>
          <p:nvPr>
            <p:ph type="title"/>
          </p:nvPr>
        </p:nvSpPr>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3.</a:t>
            </a:r>
            <a:r>
              <a:rPr lang="zh-CN" altLang="en-US" sz="3200" b="1" dirty="0">
                <a:latin typeface="黑体" panose="02010609060101010101" pitchFamily="49" charset="-122"/>
                <a:ea typeface="黑体" panose="02010609060101010101" pitchFamily="49" charset="-122"/>
              </a:rPr>
              <a:t>密度制图</a:t>
            </a:r>
            <a:endParaRPr lang="zh-CN" altLang="en-US"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9007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en-US" altLang="zh-CN" dirty="0"/>
              <a:t>【Spatial Analyst</a:t>
            </a:r>
            <a:r>
              <a:rPr lang="zh-CN" altLang="en-US" dirty="0"/>
              <a:t>工具</a:t>
            </a:r>
            <a:r>
              <a:rPr lang="en-US" altLang="zh-CN" dirty="0"/>
              <a:t>】|【</a:t>
            </a:r>
            <a:r>
              <a:rPr lang="zh-CN" altLang="en-US" dirty="0"/>
              <a:t>密度制图</a:t>
            </a:r>
            <a:r>
              <a:rPr lang="en-US" altLang="zh-CN" dirty="0"/>
              <a:t>】|【</a:t>
            </a:r>
            <a:r>
              <a:rPr lang="zh-CN" altLang="en-US" dirty="0"/>
              <a:t>核密度分析</a:t>
            </a:r>
            <a:r>
              <a:rPr lang="en-US" altLang="zh-CN" dirty="0"/>
              <a:t>】</a:t>
            </a:r>
          </a:p>
          <a:p>
            <a:pPr lvl="1"/>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a:t>
            </a:r>
            <a:r>
              <a:rPr lang="zh-CN" altLang="en-US" sz="3200" b="1" dirty="0">
                <a:latin typeface="黑体" panose="02010609060101010101" pitchFamily="49" charset="-122"/>
                <a:ea typeface="黑体" panose="02010609060101010101" pitchFamily="49" charset="-122"/>
              </a:rPr>
              <a:t>密度制图</a:t>
            </a:r>
            <a:endParaRPr lang="zh-CN" altLang="en-US" sz="3200" dirty="0"/>
          </a:p>
        </p:txBody>
      </p:sp>
      <p:pic>
        <p:nvPicPr>
          <p:cNvPr id="4" name="图片 3"/>
          <p:cNvPicPr>
            <a:picLocks noChangeAspect="1"/>
          </p:cNvPicPr>
          <p:nvPr/>
        </p:nvPicPr>
        <p:blipFill>
          <a:blip r:embed="rId2"/>
          <a:stretch>
            <a:fillRect/>
          </a:stretch>
        </p:blipFill>
        <p:spPr>
          <a:xfrm>
            <a:off x="1084543" y="2645599"/>
            <a:ext cx="4608512" cy="4049576"/>
          </a:xfrm>
          <a:prstGeom prst="rect">
            <a:avLst/>
          </a:prstGeom>
        </p:spPr>
      </p:pic>
      <p:pic>
        <p:nvPicPr>
          <p:cNvPr id="6" name="图片 5"/>
          <p:cNvPicPr>
            <a:picLocks noChangeAspect="1"/>
          </p:cNvPicPr>
          <p:nvPr/>
        </p:nvPicPr>
        <p:blipFill>
          <a:blip r:embed="rId3"/>
          <a:stretch>
            <a:fillRect/>
          </a:stretch>
        </p:blipFill>
        <p:spPr>
          <a:xfrm>
            <a:off x="8934922" y="2625722"/>
            <a:ext cx="2628571" cy="4076190"/>
          </a:xfrm>
          <a:prstGeom prst="rect">
            <a:avLst/>
          </a:prstGeom>
        </p:spPr>
      </p:pic>
      <p:pic>
        <p:nvPicPr>
          <p:cNvPr id="5" name="图片 4"/>
          <p:cNvPicPr>
            <a:picLocks noChangeAspect="1"/>
          </p:cNvPicPr>
          <p:nvPr/>
        </p:nvPicPr>
        <p:blipFill>
          <a:blip r:embed="rId4"/>
          <a:stretch>
            <a:fillRect/>
          </a:stretch>
        </p:blipFill>
        <p:spPr>
          <a:xfrm>
            <a:off x="5972272" y="2645599"/>
            <a:ext cx="2941992" cy="4005064"/>
          </a:xfrm>
          <a:prstGeom prst="rect">
            <a:avLst/>
          </a:prstGeom>
        </p:spPr>
      </p:pic>
    </p:spTree>
    <p:extLst>
      <p:ext uri="{BB962C8B-B14F-4D97-AF65-F5344CB8AC3E}">
        <p14:creationId xmlns:p14="http://schemas.microsoft.com/office/powerpoint/2010/main" val="8784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en-US" altLang="zh-CN" dirty="0"/>
              <a:t>【Spatial Analyst</a:t>
            </a:r>
            <a:r>
              <a:rPr lang="zh-CN" altLang="en-US" dirty="0"/>
              <a:t>工具</a:t>
            </a:r>
            <a:r>
              <a:rPr lang="en-US" altLang="zh-CN" dirty="0"/>
              <a:t>】|【</a:t>
            </a:r>
            <a:r>
              <a:rPr lang="zh-CN" altLang="en-US" dirty="0"/>
              <a:t>表面分析</a:t>
            </a:r>
            <a:r>
              <a:rPr lang="en-US" altLang="zh-CN" dirty="0"/>
              <a:t>】</a:t>
            </a:r>
          </a:p>
          <a:p>
            <a:pPr lvl="1"/>
            <a:r>
              <a:rPr lang="zh-CN" altLang="en-US" b="1" dirty="0"/>
              <a:t>等值线绘制</a:t>
            </a:r>
            <a:endParaRPr lang="en-US" altLang="zh-CN" b="1" dirty="0"/>
          </a:p>
          <a:p>
            <a:pPr lvl="1"/>
            <a:r>
              <a:rPr lang="zh-CN" altLang="en-US" b="1" dirty="0"/>
              <a:t>地形因子提取</a:t>
            </a:r>
            <a:endParaRPr lang="en-US" altLang="zh-CN" b="1" dirty="0"/>
          </a:p>
          <a:p>
            <a:pPr lvl="2"/>
            <a:r>
              <a:rPr lang="zh-CN" altLang="en-US" b="1" dirty="0"/>
              <a:t>坡度提取</a:t>
            </a:r>
            <a:endParaRPr lang="en-US" altLang="zh-CN" b="1" dirty="0"/>
          </a:p>
          <a:p>
            <a:pPr lvl="2"/>
            <a:r>
              <a:rPr lang="zh-CN" altLang="en-US" b="1" dirty="0"/>
              <a:t>坡向提取</a:t>
            </a:r>
            <a:endParaRPr lang="en-US" altLang="zh-CN" b="1" dirty="0"/>
          </a:p>
          <a:p>
            <a:pPr lvl="2"/>
            <a:r>
              <a:rPr lang="zh-CN" altLang="en-US" b="1" dirty="0"/>
              <a:t>平面曲率、剖面曲率提取</a:t>
            </a:r>
            <a:endParaRPr lang="en-US" altLang="zh-CN" b="1" dirty="0"/>
          </a:p>
          <a:p>
            <a:pPr lvl="1"/>
            <a:r>
              <a:rPr lang="zh-CN" altLang="en-US" b="1" dirty="0"/>
              <a:t>山体阴影</a:t>
            </a:r>
            <a:endParaRPr lang="en-US" altLang="zh-CN" b="1" dirty="0"/>
          </a:p>
          <a:p>
            <a:pPr marL="231775" lvl="1" indent="0">
              <a:buNone/>
            </a:pPr>
            <a:endParaRPr lang="zh-CN" altLang="en-US" dirty="0"/>
          </a:p>
        </p:txBody>
      </p:sp>
      <p:sp>
        <p:nvSpPr>
          <p:cNvPr id="3" name="标题 2"/>
          <p:cNvSpPr>
            <a:spLocks noGrp="1"/>
          </p:cNvSpPr>
          <p:nvPr>
            <p:ph type="title"/>
          </p:nvPr>
        </p:nvSpPr>
        <p:spPr/>
        <p:txBody>
          <a:bodyPr>
            <a:normAutofit/>
          </a:bodyPr>
          <a:lstStyle/>
          <a:p>
            <a:r>
              <a:rPr lang="en-US" altLang="zh-CN" sz="3200" dirty="0">
                <a:latin typeface="黑体" panose="02010609060101010101" pitchFamily="49" charset="-122"/>
                <a:ea typeface="黑体" panose="02010609060101010101" pitchFamily="49" charset="-122"/>
              </a:rPr>
              <a:t>4.</a:t>
            </a:r>
            <a:r>
              <a:rPr lang="zh-CN" altLang="en-US" sz="3200" dirty="0">
                <a:latin typeface="黑体" panose="02010609060101010101" pitchFamily="49" charset="-122"/>
                <a:ea typeface="黑体" panose="02010609060101010101" pitchFamily="49" charset="-122"/>
              </a:rPr>
              <a:t>表面分析</a:t>
            </a:r>
          </a:p>
        </p:txBody>
      </p:sp>
      <p:pic>
        <p:nvPicPr>
          <p:cNvPr id="4" name="图片 3"/>
          <p:cNvPicPr>
            <a:picLocks noChangeAspect="1"/>
          </p:cNvPicPr>
          <p:nvPr/>
        </p:nvPicPr>
        <p:blipFill>
          <a:blip r:embed="rId2"/>
          <a:stretch>
            <a:fillRect/>
          </a:stretch>
        </p:blipFill>
        <p:spPr>
          <a:xfrm>
            <a:off x="8038628" y="1988840"/>
            <a:ext cx="2615374" cy="3744416"/>
          </a:xfrm>
          <a:prstGeom prst="rect">
            <a:avLst/>
          </a:prstGeom>
        </p:spPr>
      </p:pic>
    </p:spTree>
    <p:extLst>
      <p:ext uri="{BB962C8B-B14F-4D97-AF65-F5344CB8AC3E}">
        <p14:creationId xmlns:p14="http://schemas.microsoft.com/office/powerpoint/2010/main" val="1494587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3816423" cy="4114801"/>
          </a:xfrm>
        </p:spPr>
        <p:txBody>
          <a:bodyPr/>
          <a:lstStyle/>
          <a:p>
            <a:r>
              <a:rPr lang="zh-CN" altLang="en-US" dirty="0"/>
              <a:t>等值线</a:t>
            </a:r>
            <a:endParaRPr lang="en-US" altLang="zh-CN" dirty="0"/>
          </a:p>
          <a:p>
            <a:pPr lvl="1"/>
            <a:r>
              <a:rPr lang="en-US" altLang="zh-CN" b="1" dirty="0"/>
              <a:t>【Spatial Analyst</a:t>
            </a:r>
            <a:r>
              <a:rPr lang="zh-CN" altLang="en-US" b="1" dirty="0"/>
              <a:t>工具</a:t>
            </a:r>
            <a:r>
              <a:rPr lang="en-US" altLang="zh-CN" b="1" dirty="0"/>
              <a:t>】|【</a:t>
            </a:r>
            <a:r>
              <a:rPr lang="zh-CN" altLang="en-US" b="1" dirty="0"/>
              <a:t>表面分析</a:t>
            </a:r>
            <a:r>
              <a:rPr lang="en-US" altLang="zh-CN" b="1" dirty="0"/>
              <a:t>】|【</a:t>
            </a:r>
            <a:r>
              <a:rPr lang="zh-CN" altLang="en-US" b="1" dirty="0"/>
              <a:t>等值线</a:t>
            </a:r>
            <a:r>
              <a:rPr lang="en-US" altLang="zh-CN" b="1" dirty="0"/>
              <a:t>】</a:t>
            </a:r>
          </a:p>
          <a:p>
            <a:pPr lvl="1"/>
            <a:r>
              <a:rPr lang="zh-CN" altLang="en-US" b="1" dirty="0"/>
              <a:t>设置等值线间距</a:t>
            </a:r>
            <a:endParaRPr lang="en-US" altLang="zh-CN" b="1" dirty="0"/>
          </a:p>
          <a:p>
            <a:endParaRPr lang="zh-CN" altLang="en-US" dirty="0"/>
          </a:p>
        </p:txBody>
      </p:sp>
      <p:sp>
        <p:nvSpPr>
          <p:cNvPr id="3" name="标题 2"/>
          <p:cNvSpPr>
            <a:spLocks noGrp="1"/>
          </p:cNvSpPr>
          <p:nvPr>
            <p:ph type="title"/>
          </p:nvPr>
        </p:nvSpPr>
        <p:spPr/>
        <p:txBody>
          <a:bodyPr/>
          <a:lstStyle/>
          <a:p>
            <a:r>
              <a:rPr lang="en-US" altLang="zh-CN" sz="3200" dirty="0">
                <a:latin typeface="黑体" panose="02010609060101010101" pitchFamily="49" charset="-122"/>
                <a:ea typeface="黑体" panose="02010609060101010101" pitchFamily="49" charset="-122"/>
              </a:rPr>
              <a:t>4.</a:t>
            </a:r>
            <a:r>
              <a:rPr lang="zh-CN" altLang="en-US" sz="3200" dirty="0">
                <a:latin typeface="黑体" panose="02010609060101010101" pitchFamily="49" charset="-122"/>
                <a:ea typeface="黑体" panose="02010609060101010101" pitchFamily="49" charset="-122"/>
              </a:rPr>
              <a:t>表面分析</a:t>
            </a:r>
            <a:endParaRPr lang="zh-CN" altLang="en-US" dirty="0"/>
          </a:p>
        </p:txBody>
      </p:sp>
      <p:pic>
        <p:nvPicPr>
          <p:cNvPr id="4" name="图片 3"/>
          <p:cNvPicPr>
            <a:picLocks noChangeAspect="1"/>
          </p:cNvPicPr>
          <p:nvPr/>
        </p:nvPicPr>
        <p:blipFill>
          <a:blip r:embed="rId2"/>
          <a:stretch>
            <a:fillRect/>
          </a:stretch>
        </p:blipFill>
        <p:spPr>
          <a:xfrm>
            <a:off x="4301448" y="3130877"/>
            <a:ext cx="2520280" cy="3299186"/>
          </a:xfrm>
          <a:prstGeom prst="rect">
            <a:avLst/>
          </a:prstGeom>
        </p:spPr>
      </p:pic>
      <p:pic>
        <p:nvPicPr>
          <p:cNvPr id="5" name="图片 4"/>
          <p:cNvPicPr>
            <a:picLocks noChangeAspect="1"/>
          </p:cNvPicPr>
          <p:nvPr/>
        </p:nvPicPr>
        <p:blipFill>
          <a:blip r:embed="rId3"/>
          <a:stretch>
            <a:fillRect/>
          </a:stretch>
        </p:blipFill>
        <p:spPr>
          <a:xfrm>
            <a:off x="6821728" y="2852936"/>
            <a:ext cx="5367097" cy="3605900"/>
          </a:xfrm>
          <a:prstGeom prst="rect">
            <a:avLst/>
          </a:prstGeom>
        </p:spPr>
      </p:pic>
    </p:spTree>
    <p:extLst>
      <p:ext uri="{BB962C8B-B14F-4D97-AF65-F5344CB8AC3E}">
        <p14:creationId xmlns:p14="http://schemas.microsoft.com/office/powerpoint/2010/main" val="582528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normAutofit/>
          </a:bodyPr>
          <a:lstStyle/>
          <a:p>
            <a:r>
              <a:rPr lang="zh-CN" altLang="en-US" sz="2400" dirty="0"/>
              <a:t>地形因子提取：不同的地形因子从不同侧面反映了地形特征，常用的地形因子可以划分为微观地形因子和宏观地形因子。</a:t>
            </a:r>
            <a:endParaRPr lang="en-US" altLang="zh-CN" sz="2400" dirty="0"/>
          </a:p>
          <a:p>
            <a:r>
              <a:rPr lang="zh-CN" altLang="en-US" sz="2400" dirty="0"/>
              <a:t>按照提取地形因子差分计算的阶数，又可将地形因子分为一级地形因子、二阶地形因子和高阶地形因子。</a:t>
            </a:r>
          </a:p>
        </p:txBody>
      </p:sp>
      <p:sp>
        <p:nvSpPr>
          <p:cNvPr id="3" name="标题 2"/>
          <p:cNvSpPr>
            <a:spLocks noGrp="1"/>
          </p:cNvSpPr>
          <p:nvPr>
            <p:ph type="title"/>
          </p:nvPr>
        </p:nvSpPr>
        <p:spPr/>
        <p:txBody>
          <a:bodyPr/>
          <a:lstStyle/>
          <a:p>
            <a:r>
              <a:rPr lang="en-US" altLang="zh-CN" sz="3200" dirty="0">
                <a:latin typeface="黑体" panose="02010609060101010101" pitchFamily="49" charset="-122"/>
                <a:ea typeface="黑体" panose="02010609060101010101" pitchFamily="49" charset="-122"/>
              </a:rPr>
              <a:t>4.</a:t>
            </a:r>
            <a:r>
              <a:rPr lang="zh-CN" altLang="en-US" sz="3200" dirty="0">
                <a:latin typeface="黑体" panose="02010609060101010101" pitchFamily="49" charset="-122"/>
                <a:ea typeface="黑体" panose="02010609060101010101" pitchFamily="49" charset="-122"/>
              </a:rPr>
              <a:t>表面分析</a:t>
            </a:r>
            <a:endParaRPr lang="zh-CN" altLang="en-US" dirty="0"/>
          </a:p>
        </p:txBody>
      </p:sp>
      <p:pic>
        <p:nvPicPr>
          <p:cNvPr id="4" name="图片 3"/>
          <p:cNvPicPr>
            <a:picLocks noChangeAspect="1"/>
          </p:cNvPicPr>
          <p:nvPr/>
        </p:nvPicPr>
        <p:blipFill>
          <a:blip r:embed="rId2"/>
          <a:stretch>
            <a:fillRect/>
          </a:stretch>
        </p:blipFill>
        <p:spPr>
          <a:xfrm>
            <a:off x="1333612" y="3933056"/>
            <a:ext cx="5057102" cy="2824442"/>
          </a:xfrm>
          <a:prstGeom prst="rect">
            <a:avLst/>
          </a:prstGeom>
        </p:spPr>
      </p:pic>
      <p:pic>
        <p:nvPicPr>
          <p:cNvPr id="5" name="图片 4"/>
          <p:cNvPicPr>
            <a:picLocks noChangeAspect="1"/>
          </p:cNvPicPr>
          <p:nvPr/>
        </p:nvPicPr>
        <p:blipFill>
          <a:blip r:embed="rId3"/>
          <a:stretch>
            <a:fillRect/>
          </a:stretch>
        </p:blipFill>
        <p:spPr>
          <a:xfrm>
            <a:off x="6521630" y="4023761"/>
            <a:ext cx="4385151" cy="2928168"/>
          </a:xfrm>
          <a:prstGeom prst="rect">
            <a:avLst/>
          </a:prstGeom>
        </p:spPr>
      </p:pic>
      <p:sp>
        <p:nvSpPr>
          <p:cNvPr id="6" name="椭圆 5"/>
          <p:cNvSpPr/>
          <p:nvPr/>
        </p:nvSpPr>
        <p:spPr>
          <a:xfrm>
            <a:off x="1413892" y="5373216"/>
            <a:ext cx="360040" cy="108012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807521" y="5373216"/>
            <a:ext cx="360040" cy="108012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142084" y="5495862"/>
            <a:ext cx="720079" cy="108012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3866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pPr>
              <a:lnSpc>
                <a:spcPct val="130000"/>
              </a:lnSpc>
            </a:pPr>
            <a:r>
              <a:rPr lang="zh-CN" altLang="en-US" dirty="0"/>
              <a:t>坡度：地表面任一点的坡度是指过该点的切平面与水平地面的夹角，坡度表示地表面在该点的倾斜程度。</a:t>
            </a:r>
            <a:endParaRPr lang="en-US" altLang="zh-CN" dirty="0"/>
          </a:p>
          <a:p>
            <a:pPr lvl="1"/>
            <a:r>
              <a:rPr lang="en-US" altLang="zh-CN" dirty="0"/>
              <a:t>【Spatial Analyst】|【</a:t>
            </a:r>
            <a:r>
              <a:rPr lang="zh-CN" altLang="en-US" dirty="0"/>
              <a:t>表面分析</a:t>
            </a:r>
            <a:r>
              <a:rPr lang="en-US" altLang="zh-CN" dirty="0"/>
              <a:t>】|【</a:t>
            </a:r>
            <a:r>
              <a:rPr lang="zh-CN" altLang="en-US" dirty="0"/>
              <a:t>坡度</a:t>
            </a:r>
            <a:r>
              <a:rPr lang="en-US" altLang="zh-CN" dirty="0"/>
              <a:t>】</a:t>
            </a:r>
          </a:p>
          <a:p>
            <a:pPr lvl="1"/>
            <a:endParaRPr lang="zh-CN" altLang="en-US" dirty="0"/>
          </a:p>
        </p:txBody>
      </p:sp>
      <p:sp>
        <p:nvSpPr>
          <p:cNvPr id="3" name="标题 2"/>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4.</a:t>
            </a:r>
            <a:r>
              <a:rPr lang="zh-CN" altLang="en-US" sz="3200" b="1" dirty="0">
                <a:latin typeface="黑体" panose="02010609060101010101" pitchFamily="49" charset="-122"/>
                <a:ea typeface="黑体" panose="02010609060101010101" pitchFamily="49" charset="-122"/>
              </a:rPr>
              <a:t>表面分析</a:t>
            </a:r>
            <a:endParaRPr lang="zh-CN" altLang="en-US" b="1" dirty="0"/>
          </a:p>
        </p:txBody>
      </p:sp>
      <p:pic>
        <p:nvPicPr>
          <p:cNvPr id="4" name="图片 3"/>
          <p:cNvPicPr>
            <a:picLocks noChangeAspect="1"/>
          </p:cNvPicPr>
          <p:nvPr/>
        </p:nvPicPr>
        <p:blipFill>
          <a:blip r:embed="rId2"/>
          <a:stretch>
            <a:fillRect/>
          </a:stretch>
        </p:blipFill>
        <p:spPr>
          <a:xfrm>
            <a:off x="1970076" y="3717032"/>
            <a:ext cx="2200000" cy="1895238"/>
          </a:xfrm>
          <a:prstGeom prst="rect">
            <a:avLst/>
          </a:prstGeom>
        </p:spPr>
      </p:pic>
      <p:pic>
        <p:nvPicPr>
          <p:cNvPr id="6" name="图片 5"/>
          <p:cNvPicPr>
            <a:picLocks noChangeAspect="1"/>
          </p:cNvPicPr>
          <p:nvPr/>
        </p:nvPicPr>
        <p:blipFill>
          <a:blip r:embed="rId3"/>
          <a:stretch>
            <a:fillRect/>
          </a:stretch>
        </p:blipFill>
        <p:spPr>
          <a:xfrm>
            <a:off x="5014292" y="3663910"/>
            <a:ext cx="5806736" cy="3093588"/>
          </a:xfrm>
          <a:prstGeom prst="rect">
            <a:avLst/>
          </a:prstGeom>
        </p:spPr>
      </p:pic>
    </p:spTree>
    <p:extLst>
      <p:ext uri="{BB962C8B-B14F-4D97-AF65-F5344CB8AC3E}">
        <p14:creationId xmlns:p14="http://schemas.microsoft.com/office/powerpoint/2010/main" val="3298405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4968551" cy="4114801"/>
          </a:xfrm>
        </p:spPr>
        <p:txBody>
          <a:bodyPr>
            <a:normAutofit fontScale="92500" lnSpcReduction="10000"/>
          </a:bodyPr>
          <a:lstStyle/>
          <a:p>
            <a:pPr>
              <a:lnSpc>
                <a:spcPct val="130000"/>
              </a:lnSpc>
            </a:pPr>
            <a:r>
              <a:rPr lang="zh-CN" altLang="en-US" dirty="0"/>
              <a:t>坡向：指地表面上一点的切平面的法线矢量在水平面的投影与过该点的正北方向的夹角。坡向值规定正北方向为</a:t>
            </a:r>
            <a:r>
              <a:rPr lang="en-US" altLang="zh-CN" dirty="0"/>
              <a:t>0°</a:t>
            </a:r>
            <a:r>
              <a:rPr lang="zh-CN" altLang="en-US" dirty="0"/>
              <a:t>，按顺时针方向计算，取值范围为</a:t>
            </a:r>
            <a:r>
              <a:rPr lang="en-US" altLang="zh-CN" dirty="0"/>
              <a:t>0°~360°</a:t>
            </a:r>
            <a:r>
              <a:rPr lang="zh-CN" altLang="en-US" dirty="0"/>
              <a:t>。</a:t>
            </a:r>
            <a:endParaRPr lang="en-US" altLang="zh-CN" dirty="0"/>
          </a:p>
          <a:p>
            <a:pPr marL="442913" lvl="2" indent="-223838">
              <a:spcBef>
                <a:spcPts val="1800"/>
              </a:spcBef>
            </a:pPr>
            <a:r>
              <a:rPr lang="en-US" altLang="zh-CN" sz="2400" b="1" dirty="0"/>
              <a:t>【Spatial Analyst】|【</a:t>
            </a:r>
            <a:r>
              <a:rPr lang="zh-CN" altLang="en-US" sz="2400" b="1" dirty="0"/>
              <a:t>表面分析</a:t>
            </a:r>
            <a:r>
              <a:rPr lang="en-US" altLang="zh-CN" sz="2400" b="1" dirty="0"/>
              <a:t>】|【</a:t>
            </a:r>
            <a:r>
              <a:rPr lang="zh-CN" altLang="en-US" sz="2400" b="1" dirty="0"/>
              <a:t>坡向</a:t>
            </a:r>
            <a:r>
              <a:rPr lang="en-US" altLang="zh-CN" sz="2400" b="1" dirty="0"/>
              <a:t>】</a:t>
            </a:r>
          </a:p>
          <a:p>
            <a:endParaRPr lang="zh-CN" altLang="en-US" dirty="0"/>
          </a:p>
        </p:txBody>
      </p:sp>
      <p:sp>
        <p:nvSpPr>
          <p:cNvPr id="3" name="标题 2"/>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4.</a:t>
            </a:r>
            <a:r>
              <a:rPr lang="zh-CN" altLang="en-US" sz="3200" b="1" dirty="0">
                <a:latin typeface="黑体" panose="02010609060101010101" pitchFamily="49" charset="-122"/>
                <a:ea typeface="黑体" panose="02010609060101010101" pitchFamily="49" charset="-122"/>
              </a:rPr>
              <a:t>表面分析</a:t>
            </a:r>
            <a:endParaRPr lang="zh-CN" altLang="en-US" dirty="0"/>
          </a:p>
        </p:txBody>
      </p:sp>
      <p:pic>
        <p:nvPicPr>
          <p:cNvPr id="4" name="图片 3"/>
          <p:cNvPicPr>
            <a:picLocks noChangeAspect="1"/>
          </p:cNvPicPr>
          <p:nvPr/>
        </p:nvPicPr>
        <p:blipFill>
          <a:blip r:embed="rId2"/>
          <a:stretch>
            <a:fillRect/>
          </a:stretch>
        </p:blipFill>
        <p:spPr>
          <a:xfrm>
            <a:off x="6091202" y="2018725"/>
            <a:ext cx="5475818" cy="3479411"/>
          </a:xfrm>
          <a:prstGeom prst="rect">
            <a:avLst/>
          </a:prstGeom>
        </p:spPr>
      </p:pic>
    </p:spTree>
    <p:extLst>
      <p:ext uri="{BB962C8B-B14F-4D97-AF65-F5344CB8AC3E}">
        <p14:creationId xmlns:p14="http://schemas.microsoft.com/office/powerpoint/2010/main" val="235740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平面曲率、剖面曲率</a:t>
            </a:r>
            <a:endParaRPr lang="en-US" altLang="zh-CN" dirty="0"/>
          </a:p>
          <a:p>
            <a:pPr lvl="1"/>
            <a:r>
              <a:rPr lang="zh-CN" altLang="en-US" b="1" dirty="0"/>
              <a:t>地面曲率：地形表面一点扭曲变化程度的定量化度量因子，它在垂直、水平</a:t>
            </a:r>
            <a:endParaRPr lang="en-US" altLang="zh-CN" b="1" dirty="0"/>
          </a:p>
          <a:p>
            <a:pPr marL="231775" lvl="1" indent="0">
              <a:buNone/>
            </a:pPr>
            <a:r>
              <a:rPr lang="zh-CN" altLang="en-US" b="1" dirty="0"/>
              <a:t>   两个方向上的分量分别称为剖面曲率和平面曲率。</a:t>
            </a:r>
            <a:endParaRPr lang="en-US" altLang="zh-CN" b="1" dirty="0"/>
          </a:p>
          <a:p>
            <a:pPr lvl="1"/>
            <a:r>
              <a:rPr lang="zh-CN" altLang="en-US" b="1" dirty="0"/>
              <a:t>剖面曲率：是对地面坡度的沿最大坡降方向地面高程变化率的度量。</a:t>
            </a:r>
            <a:endParaRPr lang="en-US" altLang="zh-CN" b="1" dirty="0"/>
          </a:p>
          <a:p>
            <a:pPr marL="442913" lvl="2" indent="-223838">
              <a:spcBef>
                <a:spcPts val="1800"/>
              </a:spcBef>
            </a:pPr>
            <a:r>
              <a:rPr lang="en-US" altLang="zh-CN" b="1" dirty="0"/>
              <a:t>【Spatial Analyst】|【</a:t>
            </a:r>
            <a:r>
              <a:rPr lang="zh-CN" altLang="en-US" b="1" dirty="0"/>
              <a:t>表面分析</a:t>
            </a:r>
            <a:r>
              <a:rPr lang="en-US" altLang="zh-CN" b="1" dirty="0"/>
              <a:t>】|【</a:t>
            </a:r>
            <a:r>
              <a:rPr lang="zh-CN" altLang="en-US" b="1" dirty="0"/>
              <a:t>曲率</a:t>
            </a:r>
            <a:r>
              <a:rPr lang="en-US" altLang="zh-CN" b="1" dirty="0"/>
              <a:t>】</a:t>
            </a:r>
          </a:p>
          <a:p>
            <a:pPr lvl="1"/>
            <a:endParaRPr lang="en-US" altLang="zh-CN" b="1" dirty="0"/>
          </a:p>
          <a:p>
            <a:pPr marL="0" indent="0">
              <a:buNone/>
            </a:pPr>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a:t>
            </a:r>
            <a:r>
              <a:rPr lang="zh-CN" altLang="en-US" sz="3200" b="1" dirty="0">
                <a:latin typeface="黑体" panose="02010609060101010101" pitchFamily="49" charset="-122"/>
                <a:ea typeface="黑体" panose="02010609060101010101" pitchFamily="49" charset="-122"/>
              </a:rPr>
              <a:t>表面分析</a:t>
            </a:r>
            <a:endParaRPr lang="zh-CN" altLang="en-US" sz="3200" dirty="0"/>
          </a:p>
        </p:txBody>
      </p:sp>
    </p:spTree>
    <p:extLst>
      <p:ext uri="{BB962C8B-B14F-4D97-AF65-F5344CB8AC3E}">
        <p14:creationId xmlns:p14="http://schemas.microsoft.com/office/powerpoint/2010/main" val="1918364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dirty="0"/>
          </a:p>
        </p:txBody>
      </p:sp>
      <p:sp>
        <p:nvSpPr>
          <p:cNvPr id="3" name="标题 2"/>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4.</a:t>
            </a:r>
            <a:r>
              <a:rPr lang="zh-CN" altLang="en-US" sz="3200" b="1" dirty="0">
                <a:latin typeface="黑体" panose="02010609060101010101" pitchFamily="49" charset="-122"/>
                <a:ea typeface="黑体" panose="02010609060101010101" pitchFamily="49" charset="-122"/>
              </a:rPr>
              <a:t>表面分析</a:t>
            </a:r>
            <a:endParaRPr lang="zh-CN" altLang="en-US" dirty="0"/>
          </a:p>
        </p:txBody>
      </p:sp>
      <p:pic>
        <p:nvPicPr>
          <p:cNvPr id="5" name="图片 4"/>
          <p:cNvPicPr>
            <a:picLocks noChangeAspect="1"/>
          </p:cNvPicPr>
          <p:nvPr/>
        </p:nvPicPr>
        <p:blipFill>
          <a:blip r:embed="rId2"/>
          <a:stretch>
            <a:fillRect/>
          </a:stretch>
        </p:blipFill>
        <p:spPr>
          <a:xfrm>
            <a:off x="1125859" y="4075082"/>
            <a:ext cx="4415209" cy="2524166"/>
          </a:xfrm>
          <a:prstGeom prst="rect">
            <a:avLst/>
          </a:prstGeom>
        </p:spPr>
      </p:pic>
      <p:pic>
        <p:nvPicPr>
          <p:cNvPr id="4" name="图片 3"/>
          <p:cNvPicPr>
            <a:picLocks noChangeAspect="1"/>
          </p:cNvPicPr>
          <p:nvPr/>
        </p:nvPicPr>
        <p:blipFill>
          <a:blip r:embed="rId3"/>
          <a:stretch>
            <a:fillRect/>
          </a:stretch>
        </p:blipFill>
        <p:spPr>
          <a:xfrm>
            <a:off x="5424762" y="3850463"/>
            <a:ext cx="4309915" cy="2477797"/>
          </a:xfrm>
          <a:prstGeom prst="rect">
            <a:avLst/>
          </a:prstGeom>
        </p:spPr>
      </p:pic>
      <p:pic>
        <p:nvPicPr>
          <p:cNvPr id="6" name="图片 5"/>
          <p:cNvPicPr>
            <a:picLocks noChangeAspect="1"/>
          </p:cNvPicPr>
          <p:nvPr/>
        </p:nvPicPr>
        <p:blipFill>
          <a:blip r:embed="rId4"/>
          <a:stretch>
            <a:fillRect/>
          </a:stretch>
        </p:blipFill>
        <p:spPr>
          <a:xfrm>
            <a:off x="5424762" y="1488804"/>
            <a:ext cx="4309915" cy="2586278"/>
          </a:xfrm>
          <a:prstGeom prst="rect">
            <a:avLst/>
          </a:prstGeom>
        </p:spPr>
      </p:pic>
      <p:pic>
        <p:nvPicPr>
          <p:cNvPr id="7" name="图片 6"/>
          <p:cNvPicPr>
            <a:picLocks noChangeAspect="1"/>
          </p:cNvPicPr>
          <p:nvPr/>
        </p:nvPicPr>
        <p:blipFill>
          <a:blip r:embed="rId5"/>
          <a:stretch>
            <a:fillRect/>
          </a:stretch>
        </p:blipFill>
        <p:spPr>
          <a:xfrm>
            <a:off x="1125860" y="1500944"/>
            <a:ext cx="4415209" cy="2545296"/>
          </a:xfrm>
          <a:prstGeom prst="rect">
            <a:avLst/>
          </a:prstGeom>
        </p:spPr>
      </p:pic>
    </p:spTree>
    <p:extLst>
      <p:ext uri="{BB962C8B-B14F-4D97-AF65-F5344CB8AC3E}">
        <p14:creationId xmlns:p14="http://schemas.microsoft.com/office/powerpoint/2010/main" val="2527071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736339"/>
            <a:ext cx="9134391" cy="4114801"/>
          </a:xfrm>
        </p:spPr>
        <p:txBody>
          <a:bodyPr/>
          <a:lstStyle/>
          <a:p>
            <a:r>
              <a:rPr lang="zh-CN" altLang="en-US" sz="2400" dirty="0"/>
              <a:t>山体阴影：根据假想的照明光源对高程栅格图的每个栅格单元计算照明值。山体阴影图不仅很好地表达了地形的立体形态，而且可以方便提取地形遮蔽信息。包括三个参数：太阳方位角、太阳高度角、表面灰度值。</a:t>
            </a:r>
            <a:endParaRPr lang="en-US" altLang="zh-CN" sz="2400" dirty="0"/>
          </a:p>
          <a:p>
            <a:pPr marL="442913" lvl="2" indent="-223838">
              <a:spcBef>
                <a:spcPts val="1800"/>
              </a:spcBef>
            </a:pPr>
            <a:r>
              <a:rPr lang="en-US" altLang="zh-CN" sz="2400" dirty="0"/>
              <a:t>【Spatial Analyst】|【</a:t>
            </a:r>
            <a:r>
              <a:rPr lang="zh-CN" altLang="en-US" sz="2400" dirty="0"/>
              <a:t>表面分析</a:t>
            </a:r>
            <a:r>
              <a:rPr lang="en-US" altLang="zh-CN" sz="2400" dirty="0"/>
              <a:t>】|【</a:t>
            </a:r>
            <a:r>
              <a:rPr lang="zh-CN" altLang="en-US" sz="2400" dirty="0"/>
              <a:t>山体阴影</a:t>
            </a:r>
            <a:r>
              <a:rPr lang="en-US" altLang="zh-CN" sz="2400" dirty="0"/>
              <a:t>】</a:t>
            </a:r>
          </a:p>
          <a:p>
            <a:pPr lvl="1"/>
            <a:endParaRPr lang="en-US" altLang="zh-CN" dirty="0"/>
          </a:p>
          <a:p>
            <a:endParaRPr lang="en-US" altLang="zh-CN" dirty="0"/>
          </a:p>
          <a:p>
            <a:endParaRPr lang="zh-CN" altLang="en-US" dirty="0"/>
          </a:p>
        </p:txBody>
      </p:sp>
      <p:sp>
        <p:nvSpPr>
          <p:cNvPr id="3" name="标题 2"/>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4.</a:t>
            </a:r>
            <a:r>
              <a:rPr lang="zh-CN" altLang="en-US" sz="3200" b="1" dirty="0">
                <a:latin typeface="黑体" panose="02010609060101010101" pitchFamily="49" charset="-122"/>
                <a:ea typeface="黑体" panose="02010609060101010101" pitchFamily="49" charset="-122"/>
              </a:rPr>
              <a:t>表面分析</a:t>
            </a:r>
            <a:endParaRPr lang="zh-CN" altLang="en-US" dirty="0"/>
          </a:p>
        </p:txBody>
      </p:sp>
      <p:pic>
        <p:nvPicPr>
          <p:cNvPr id="8" name="图片 7"/>
          <p:cNvPicPr>
            <a:picLocks noChangeAspect="1"/>
          </p:cNvPicPr>
          <p:nvPr/>
        </p:nvPicPr>
        <p:blipFill>
          <a:blip r:embed="rId2"/>
          <a:stretch>
            <a:fillRect/>
          </a:stretch>
        </p:blipFill>
        <p:spPr>
          <a:xfrm>
            <a:off x="1557908" y="4467440"/>
            <a:ext cx="4711972" cy="2390560"/>
          </a:xfrm>
          <a:prstGeom prst="rect">
            <a:avLst/>
          </a:prstGeom>
        </p:spPr>
      </p:pic>
      <p:pic>
        <p:nvPicPr>
          <p:cNvPr id="9" name="图片 8"/>
          <p:cNvPicPr>
            <a:picLocks noChangeAspect="1"/>
          </p:cNvPicPr>
          <p:nvPr/>
        </p:nvPicPr>
        <p:blipFill>
          <a:blip r:embed="rId3"/>
          <a:stretch>
            <a:fillRect/>
          </a:stretch>
        </p:blipFill>
        <p:spPr>
          <a:xfrm>
            <a:off x="6701928" y="4293096"/>
            <a:ext cx="4505052" cy="2654139"/>
          </a:xfrm>
          <a:prstGeom prst="rect">
            <a:avLst/>
          </a:prstGeom>
        </p:spPr>
      </p:pic>
    </p:spTree>
    <p:extLst>
      <p:ext uri="{BB962C8B-B14F-4D97-AF65-F5344CB8AC3E}">
        <p14:creationId xmlns:p14="http://schemas.microsoft.com/office/powerpoint/2010/main" val="4215614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b="1" dirty="0">
                <a:solidFill>
                  <a:srgbClr val="FF0000"/>
                </a:solidFill>
              </a:rPr>
              <a:t>加载分析模块</a:t>
            </a:r>
            <a:endParaRPr lang="en-US" altLang="zh-CN" b="1" dirty="0">
              <a:solidFill>
                <a:srgbClr val="FF0000"/>
              </a:solidFill>
            </a:endParaRPr>
          </a:p>
          <a:p>
            <a:pPr lvl="1"/>
            <a:r>
              <a:rPr lang="zh-CN" altLang="en-US" b="1" dirty="0"/>
              <a:t>启动</a:t>
            </a:r>
            <a:r>
              <a:rPr lang="en-US" altLang="zh-CN" b="1" dirty="0"/>
              <a:t>ArcMap</a:t>
            </a:r>
            <a:r>
              <a:rPr lang="zh-CN" altLang="en-US" b="1" dirty="0"/>
              <a:t>，点击</a:t>
            </a:r>
            <a:r>
              <a:rPr lang="en-US" altLang="zh-CN" b="1" dirty="0"/>
              <a:t>【</a:t>
            </a:r>
            <a:r>
              <a:rPr lang="zh-CN" altLang="en-US" b="1" dirty="0"/>
              <a:t>自定义</a:t>
            </a:r>
            <a:r>
              <a:rPr lang="en-US" altLang="zh-CN" b="1" dirty="0"/>
              <a:t>】|【</a:t>
            </a:r>
            <a:r>
              <a:rPr lang="zh-CN" altLang="en-US" b="1" dirty="0"/>
              <a:t>扩展模块</a:t>
            </a:r>
            <a:r>
              <a:rPr lang="en-US" altLang="zh-CN" b="1" dirty="0"/>
              <a:t>】</a:t>
            </a:r>
          </a:p>
          <a:p>
            <a:pPr marL="231775" lvl="1" indent="0">
              <a:buNone/>
            </a:pPr>
            <a:endParaRPr lang="zh-CN" altLang="en-US" dirty="0"/>
          </a:p>
        </p:txBody>
      </p:sp>
      <p:sp>
        <p:nvSpPr>
          <p:cNvPr id="3" name="标题 2"/>
          <p:cNvSpPr>
            <a:spLocks noGrp="1"/>
          </p:cNvSpPr>
          <p:nvPr>
            <p:ph type="title"/>
          </p:nvPr>
        </p:nvSpPr>
        <p:spPr/>
        <p:txBody>
          <a:bodyPr>
            <a:normAutofit/>
          </a:bodyPr>
          <a:lstStyle/>
          <a:p>
            <a:r>
              <a:rPr lang="en-US" altLang="zh-CN" sz="3200" dirty="0">
                <a:latin typeface="黑体" panose="02010609060101010101" pitchFamily="49" charset="-122"/>
                <a:ea typeface="黑体" panose="02010609060101010101" pitchFamily="49" charset="-122"/>
              </a:rPr>
              <a:t>1.</a:t>
            </a:r>
            <a:r>
              <a:rPr lang="zh-CN" altLang="en-US" sz="3200" dirty="0">
                <a:latin typeface="黑体" panose="02010609060101010101" pitchFamily="49" charset="-122"/>
                <a:ea typeface="黑体" panose="02010609060101010101" pitchFamily="49" charset="-122"/>
              </a:rPr>
              <a:t>设置分析环境</a:t>
            </a:r>
          </a:p>
        </p:txBody>
      </p:sp>
      <p:pic>
        <p:nvPicPr>
          <p:cNvPr id="4" name="图片 3"/>
          <p:cNvPicPr>
            <a:picLocks noChangeAspect="1"/>
          </p:cNvPicPr>
          <p:nvPr/>
        </p:nvPicPr>
        <p:blipFill>
          <a:blip r:embed="rId2"/>
          <a:stretch>
            <a:fillRect/>
          </a:stretch>
        </p:blipFill>
        <p:spPr>
          <a:xfrm>
            <a:off x="6724905" y="3150360"/>
            <a:ext cx="2681876" cy="3499954"/>
          </a:xfrm>
          <a:prstGeom prst="rect">
            <a:avLst/>
          </a:prstGeom>
        </p:spPr>
      </p:pic>
      <p:pic>
        <p:nvPicPr>
          <p:cNvPr id="5" name="内容占位符 3"/>
          <p:cNvPicPr>
            <a:picLocks noChangeAspect="1"/>
          </p:cNvPicPr>
          <p:nvPr/>
        </p:nvPicPr>
        <p:blipFill>
          <a:blip r:embed="rId3"/>
          <a:stretch>
            <a:fillRect/>
          </a:stretch>
        </p:blipFill>
        <p:spPr>
          <a:xfrm>
            <a:off x="9406781" y="1606313"/>
            <a:ext cx="2567292" cy="4952026"/>
          </a:xfrm>
          <a:prstGeom prst="rect">
            <a:avLst/>
          </a:prstGeom>
        </p:spPr>
      </p:pic>
    </p:spTree>
    <p:extLst>
      <p:ext uri="{BB962C8B-B14F-4D97-AF65-F5344CB8AC3E}">
        <p14:creationId xmlns:p14="http://schemas.microsoft.com/office/powerpoint/2010/main" val="3666561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栅格计算是数据处理和分析最为常用的方法，也是建立复杂的应用数学模型的基本模块。</a:t>
            </a:r>
            <a:endParaRPr lang="en-US" altLang="zh-CN" dirty="0"/>
          </a:p>
          <a:p>
            <a:pPr lvl="1"/>
            <a:r>
              <a:rPr lang="zh-CN" altLang="en-US" b="1" dirty="0"/>
              <a:t>栅格计算器</a:t>
            </a:r>
            <a:endParaRPr lang="en-US" altLang="zh-CN" b="1" dirty="0"/>
          </a:p>
          <a:p>
            <a:pPr lvl="1"/>
            <a:r>
              <a:rPr lang="zh-CN" altLang="en-US" b="1" dirty="0"/>
              <a:t>数学运算</a:t>
            </a:r>
            <a:endParaRPr lang="en-US" altLang="zh-CN" b="1" dirty="0"/>
          </a:p>
          <a:p>
            <a:pPr lvl="1"/>
            <a:r>
              <a:rPr lang="zh-CN" altLang="en-US" b="1" dirty="0"/>
              <a:t>函数运算</a:t>
            </a:r>
          </a:p>
        </p:txBody>
      </p:sp>
      <p:sp>
        <p:nvSpPr>
          <p:cNvPr id="3" name="标题 2"/>
          <p:cNvSpPr>
            <a:spLocks noGrp="1"/>
          </p:cNvSpPr>
          <p:nvPr>
            <p:ph type="title"/>
          </p:nvPr>
        </p:nvSpPr>
        <p:spPr/>
        <p:txBody>
          <a:bodyPr>
            <a:normAutofit/>
          </a:bodyPr>
          <a:lstStyle/>
          <a:p>
            <a:r>
              <a:rPr lang="en-US" altLang="zh-CN" sz="3200" dirty="0"/>
              <a:t>5.</a:t>
            </a:r>
            <a:r>
              <a:rPr lang="zh-CN" altLang="en-US" sz="3200" dirty="0"/>
              <a:t>栅格计算</a:t>
            </a:r>
          </a:p>
        </p:txBody>
      </p:sp>
    </p:spTree>
    <p:extLst>
      <p:ext uri="{BB962C8B-B14F-4D97-AF65-F5344CB8AC3E}">
        <p14:creationId xmlns:p14="http://schemas.microsoft.com/office/powerpoint/2010/main" val="1428113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栅格计算器</a:t>
            </a:r>
            <a:endParaRPr lang="en-US" altLang="zh-CN" dirty="0"/>
          </a:p>
          <a:p>
            <a:pPr lvl="1"/>
            <a:r>
              <a:rPr lang="en-US" altLang="zh-CN" b="1" dirty="0"/>
              <a:t>【Spatial Analyst</a:t>
            </a:r>
            <a:r>
              <a:rPr lang="zh-CN" altLang="en-US" b="1" dirty="0"/>
              <a:t>工具</a:t>
            </a:r>
            <a:r>
              <a:rPr lang="en-US" altLang="zh-CN" b="1" dirty="0"/>
              <a:t>】|【</a:t>
            </a:r>
            <a:r>
              <a:rPr lang="zh-CN" altLang="en-US" b="1" dirty="0"/>
              <a:t>地图代数</a:t>
            </a:r>
            <a:r>
              <a:rPr lang="en-US" altLang="zh-CN" b="1" dirty="0"/>
              <a:t>】|【</a:t>
            </a:r>
            <a:r>
              <a:rPr lang="zh-CN" altLang="en-US" b="1" dirty="0"/>
              <a:t>栅格计算器</a:t>
            </a:r>
            <a:r>
              <a:rPr lang="en-US" altLang="zh-CN" b="1" dirty="0"/>
              <a:t>】</a:t>
            </a:r>
            <a:r>
              <a:rPr lang="zh-CN" altLang="en-US" b="1" dirty="0"/>
              <a:t>工具</a:t>
            </a:r>
            <a:endParaRPr lang="en-US" altLang="zh-CN" b="1" dirty="0"/>
          </a:p>
          <a:p>
            <a:pPr lvl="1"/>
            <a:endParaRPr lang="en-US" altLang="zh-CN" dirty="0"/>
          </a:p>
          <a:p>
            <a:endParaRPr lang="zh-CN" altLang="en-US" dirty="0"/>
          </a:p>
        </p:txBody>
      </p:sp>
      <p:sp>
        <p:nvSpPr>
          <p:cNvPr id="3" name="标题 2"/>
          <p:cNvSpPr>
            <a:spLocks noGrp="1"/>
          </p:cNvSpPr>
          <p:nvPr>
            <p:ph type="title"/>
          </p:nvPr>
        </p:nvSpPr>
        <p:spPr/>
        <p:txBody>
          <a:bodyPr>
            <a:normAutofit/>
          </a:bodyPr>
          <a:lstStyle/>
          <a:p>
            <a:r>
              <a:rPr lang="en-US" altLang="zh-CN" sz="3200" dirty="0">
                <a:latin typeface="黑体" panose="02010609060101010101" pitchFamily="49" charset="-122"/>
                <a:ea typeface="黑体" panose="02010609060101010101" pitchFamily="49" charset="-122"/>
              </a:rPr>
              <a:t>5.</a:t>
            </a:r>
            <a:r>
              <a:rPr lang="zh-CN" altLang="en-US" sz="3200" dirty="0">
                <a:latin typeface="黑体" panose="02010609060101010101" pitchFamily="49" charset="-122"/>
                <a:ea typeface="黑体" panose="02010609060101010101" pitchFamily="49" charset="-122"/>
              </a:rPr>
              <a:t>栅格计算</a:t>
            </a:r>
          </a:p>
        </p:txBody>
      </p:sp>
      <p:pic>
        <p:nvPicPr>
          <p:cNvPr id="5" name="图片 4"/>
          <p:cNvPicPr>
            <a:picLocks noChangeAspect="1"/>
          </p:cNvPicPr>
          <p:nvPr/>
        </p:nvPicPr>
        <p:blipFill>
          <a:blip r:embed="rId2"/>
          <a:stretch>
            <a:fillRect/>
          </a:stretch>
        </p:blipFill>
        <p:spPr>
          <a:xfrm>
            <a:off x="2926061" y="3234366"/>
            <a:ext cx="4392488" cy="3468901"/>
          </a:xfrm>
          <a:prstGeom prst="rect">
            <a:avLst/>
          </a:prstGeom>
        </p:spPr>
      </p:pic>
    </p:spTree>
    <p:extLst>
      <p:ext uri="{BB962C8B-B14F-4D97-AF65-F5344CB8AC3E}">
        <p14:creationId xmlns:p14="http://schemas.microsoft.com/office/powerpoint/2010/main" val="822179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normAutofit/>
          </a:bodyPr>
          <a:lstStyle/>
          <a:p>
            <a:pPr marL="223838" lvl="1" indent="-223838">
              <a:lnSpc>
                <a:spcPct val="150000"/>
              </a:lnSpc>
              <a:spcBef>
                <a:spcPts val="1800"/>
              </a:spcBef>
            </a:pPr>
            <a:r>
              <a:rPr lang="zh-CN" altLang="en-US" sz="2400" b="1" dirty="0"/>
              <a:t>数学运算</a:t>
            </a:r>
            <a:endParaRPr lang="en-US" altLang="zh-CN" sz="2400" b="1" dirty="0"/>
          </a:p>
          <a:p>
            <a:pPr lvl="1">
              <a:lnSpc>
                <a:spcPct val="150000"/>
              </a:lnSpc>
            </a:pPr>
            <a:r>
              <a:rPr lang="zh-CN" altLang="en-US" sz="2400" b="1" dirty="0"/>
              <a:t>算术运算符：加、减、乘、除</a:t>
            </a:r>
            <a:endParaRPr lang="en-US" altLang="zh-CN" sz="2400" b="1" dirty="0"/>
          </a:p>
          <a:p>
            <a:pPr lvl="1">
              <a:lnSpc>
                <a:spcPct val="150000"/>
              </a:lnSpc>
            </a:pPr>
            <a:r>
              <a:rPr lang="zh-CN" altLang="en-US" sz="2400" b="1" dirty="0"/>
              <a:t>布尔运算符：主要包括和（</a:t>
            </a:r>
            <a:r>
              <a:rPr lang="en-US" altLang="zh-CN" sz="2400" b="1" dirty="0"/>
              <a:t>&amp;</a:t>
            </a:r>
            <a:r>
              <a:rPr lang="zh-CN" altLang="en-US" sz="2400" b="1" dirty="0"/>
              <a:t>）、或（</a:t>
            </a:r>
            <a:r>
              <a:rPr lang="en-US" altLang="zh-CN" sz="2400" b="1" dirty="0"/>
              <a:t>|)</a:t>
            </a:r>
            <a:r>
              <a:rPr lang="zh-CN" altLang="en-US" sz="2400" b="1" dirty="0"/>
              <a:t>、亦或（</a:t>
            </a:r>
            <a:r>
              <a:rPr lang="en-US" altLang="zh-CN" sz="2400" b="1" dirty="0"/>
              <a:t>!)</a:t>
            </a:r>
            <a:r>
              <a:rPr lang="zh-CN" altLang="en-US" sz="2400" b="1" dirty="0"/>
              <a:t> 基于布尔运算来对栅格数据进行判断，判断若为真，输出结果为</a:t>
            </a:r>
            <a:r>
              <a:rPr lang="en-US" altLang="zh-CN" sz="2400" b="1" dirty="0"/>
              <a:t>1</a:t>
            </a:r>
            <a:r>
              <a:rPr lang="zh-CN" altLang="en-US" sz="2400" b="1" dirty="0"/>
              <a:t>；若为假，则输出结果为</a:t>
            </a:r>
            <a:r>
              <a:rPr lang="en-US" altLang="zh-CN" sz="2400" b="1" dirty="0"/>
              <a:t>0</a:t>
            </a:r>
            <a:r>
              <a:rPr lang="zh-CN" altLang="en-US" sz="2400" b="1" dirty="0"/>
              <a:t>。</a:t>
            </a:r>
            <a:endParaRPr lang="en-US" altLang="zh-CN" sz="2400" b="1" dirty="0"/>
          </a:p>
          <a:p>
            <a:pPr lvl="1">
              <a:lnSpc>
                <a:spcPct val="150000"/>
              </a:lnSpc>
            </a:pPr>
            <a:r>
              <a:rPr lang="zh-CN" altLang="en-US" sz="2400" b="1" dirty="0"/>
              <a:t>关系运算符：</a:t>
            </a:r>
            <a:r>
              <a:rPr lang="en-US" altLang="zh-CN" sz="2400" b="1" dirty="0"/>
              <a:t>=</a:t>
            </a:r>
            <a:r>
              <a:rPr lang="zh-CN" altLang="en-US" sz="2400" b="1" dirty="0"/>
              <a:t>，</a:t>
            </a:r>
            <a:r>
              <a:rPr lang="en-US" altLang="zh-CN" sz="2400" b="1" dirty="0"/>
              <a:t>&lt;</a:t>
            </a:r>
            <a:r>
              <a:rPr lang="zh-CN" altLang="en-US" sz="2400" b="1" dirty="0"/>
              <a:t>，</a:t>
            </a:r>
            <a:r>
              <a:rPr lang="en-US" altLang="zh-CN" sz="2400" b="1" dirty="0"/>
              <a:t>&gt;</a:t>
            </a:r>
            <a:r>
              <a:rPr lang="zh-CN" altLang="en-US" sz="2400" b="1" dirty="0"/>
              <a:t>，</a:t>
            </a:r>
            <a:r>
              <a:rPr lang="en-US" altLang="zh-CN" sz="2400" b="1" dirty="0"/>
              <a:t>&lt;&gt;</a:t>
            </a:r>
            <a:r>
              <a:rPr lang="zh-CN" altLang="en-US" sz="2400" b="1" dirty="0"/>
              <a:t>，</a:t>
            </a:r>
            <a:r>
              <a:rPr lang="en-US" altLang="zh-CN" sz="2400" b="1" dirty="0"/>
              <a:t>&gt;=</a:t>
            </a:r>
            <a:r>
              <a:rPr lang="zh-CN" altLang="en-US" sz="2400" b="1" dirty="0"/>
              <a:t>，</a:t>
            </a:r>
            <a:r>
              <a:rPr lang="en-US" altLang="zh-CN" sz="2400" b="1" dirty="0"/>
              <a:t>&lt;=</a:t>
            </a:r>
            <a:r>
              <a:rPr lang="zh-CN" altLang="en-US" sz="2400" b="1" dirty="0"/>
              <a:t>；以一定的关系条件为基础，符合条件为真，赋予</a:t>
            </a:r>
            <a:r>
              <a:rPr lang="en-US" altLang="zh-CN" sz="2400" b="1" dirty="0"/>
              <a:t>1</a:t>
            </a:r>
            <a:r>
              <a:rPr lang="zh-CN" altLang="en-US" sz="2400" b="1" dirty="0"/>
              <a:t>值，不符合条件的为假，赋予</a:t>
            </a:r>
            <a:r>
              <a:rPr lang="en-US" altLang="zh-CN" sz="2400" b="1" dirty="0"/>
              <a:t>0</a:t>
            </a:r>
            <a:r>
              <a:rPr lang="zh-CN" altLang="en-US" sz="2400" b="1" dirty="0"/>
              <a:t>值。</a:t>
            </a:r>
          </a:p>
        </p:txBody>
      </p:sp>
      <p:sp>
        <p:nvSpPr>
          <p:cNvPr id="3" name="标题 2"/>
          <p:cNvSpPr>
            <a:spLocks noGrp="1"/>
          </p:cNvSpPr>
          <p:nvPr>
            <p:ph type="title"/>
          </p:nvPr>
        </p:nvSpPr>
        <p:spPr/>
        <p:txBody>
          <a:bodyPr>
            <a:normAutofit/>
          </a:bodyPr>
          <a:lstStyle/>
          <a:p>
            <a:r>
              <a:rPr lang="en-US" altLang="zh-CN" sz="3200" dirty="0">
                <a:latin typeface="黑体" panose="02010609060101010101" pitchFamily="49" charset="-122"/>
                <a:ea typeface="黑体" panose="02010609060101010101" pitchFamily="49" charset="-122"/>
              </a:rPr>
              <a:t>5.</a:t>
            </a:r>
            <a:r>
              <a:rPr lang="zh-CN" altLang="en-US" sz="3200" dirty="0">
                <a:latin typeface="黑体" panose="02010609060101010101" pitchFamily="49" charset="-122"/>
                <a:ea typeface="黑体" panose="02010609060101010101" pitchFamily="49" charset="-122"/>
              </a:rPr>
              <a:t>栅格计算</a:t>
            </a:r>
            <a:endParaRPr lang="zh-CN" altLang="en-US" sz="3200" dirty="0"/>
          </a:p>
        </p:txBody>
      </p:sp>
    </p:spTree>
    <p:extLst>
      <p:ext uri="{BB962C8B-B14F-4D97-AF65-F5344CB8AC3E}">
        <p14:creationId xmlns:p14="http://schemas.microsoft.com/office/powerpoint/2010/main" val="1256117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988840"/>
            <a:ext cx="9134391" cy="4608512"/>
          </a:xfrm>
        </p:spPr>
        <p:txBody>
          <a:bodyPr>
            <a:normAutofit fontScale="92500" lnSpcReduction="20000"/>
          </a:bodyPr>
          <a:lstStyle/>
          <a:p>
            <a:pPr>
              <a:lnSpc>
                <a:spcPct val="160000"/>
              </a:lnSpc>
            </a:pPr>
            <a:r>
              <a:rPr lang="zh-CN" altLang="en-US" dirty="0"/>
              <a:t>除基本数学运算符，还包括较为复杂的数学函数运算及栅格数据空间分析函数运算。</a:t>
            </a:r>
            <a:endParaRPr lang="en-US" altLang="zh-CN" dirty="0"/>
          </a:p>
          <a:p>
            <a:pPr lvl="1">
              <a:lnSpc>
                <a:spcPct val="150000"/>
              </a:lnSpc>
            </a:pPr>
            <a:r>
              <a:rPr lang="zh-CN" altLang="en-US" sz="2400" b="1" dirty="0"/>
              <a:t>算术函数</a:t>
            </a:r>
            <a:endParaRPr lang="en-US" altLang="zh-CN" sz="2400" b="1" dirty="0"/>
          </a:p>
          <a:p>
            <a:pPr lvl="2">
              <a:lnSpc>
                <a:spcPct val="150000"/>
              </a:lnSpc>
            </a:pPr>
            <a:r>
              <a:rPr lang="zh-CN" altLang="en-US" sz="2400" b="1" dirty="0"/>
              <a:t>三角函数：</a:t>
            </a:r>
            <a:r>
              <a:rPr lang="en-US" altLang="zh-CN" sz="2400" b="1" dirty="0"/>
              <a:t>Sin</a:t>
            </a:r>
            <a:r>
              <a:rPr lang="zh-CN" altLang="en-US" sz="2400" b="1" dirty="0"/>
              <a:t>、</a:t>
            </a:r>
            <a:r>
              <a:rPr lang="en-US" altLang="zh-CN" sz="2400" b="1" dirty="0"/>
              <a:t>Cos</a:t>
            </a:r>
            <a:r>
              <a:rPr lang="zh-CN" altLang="en-US" sz="2400" b="1" dirty="0"/>
              <a:t>、</a:t>
            </a:r>
            <a:r>
              <a:rPr lang="en-US" altLang="zh-CN" sz="2400" b="1" dirty="0"/>
              <a:t>Tan</a:t>
            </a:r>
            <a:r>
              <a:rPr lang="zh-CN" altLang="en-US" sz="2400" b="1" dirty="0"/>
              <a:t>、</a:t>
            </a:r>
            <a:r>
              <a:rPr lang="en-US" altLang="zh-CN" sz="2400" b="1" dirty="0" err="1"/>
              <a:t>Asin</a:t>
            </a:r>
            <a:r>
              <a:rPr lang="zh-CN" altLang="en-US" sz="2400" b="1" dirty="0"/>
              <a:t>、</a:t>
            </a:r>
            <a:r>
              <a:rPr lang="en-US" altLang="zh-CN" sz="2400" b="1" dirty="0" err="1"/>
              <a:t>Acos</a:t>
            </a:r>
            <a:r>
              <a:rPr lang="zh-CN" altLang="en-US" sz="2400" b="1" dirty="0"/>
              <a:t>、</a:t>
            </a:r>
            <a:r>
              <a:rPr lang="en-US" altLang="zh-CN" sz="2400" b="1" dirty="0" err="1"/>
              <a:t>Atan</a:t>
            </a:r>
            <a:endParaRPr lang="en-US" altLang="zh-CN" sz="2400" b="1" dirty="0"/>
          </a:p>
          <a:p>
            <a:pPr lvl="2">
              <a:lnSpc>
                <a:spcPct val="150000"/>
              </a:lnSpc>
            </a:pPr>
            <a:r>
              <a:rPr lang="zh-CN" altLang="en-US" sz="2400" b="1" dirty="0"/>
              <a:t>对数函数：</a:t>
            </a:r>
            <a:r>
              <a:rPr lang="en-US" altLang="zh-CN" sz="2400" b="1" dirty="0" err="1"/>
              <a:t>Exp</a:t>
            </a:r>
            <a:r>
              <a:rPr lang="zh-CN" altLang="en-US" sz="2400" b="1" dirty="0"/>
              <a:t>（底数</a:t>
            </a:r>
            <a:r>
              <a:rPr lang="en-US" altLang="zh-CN" sz="2400" b="1" dirty="0"/>
              <a:t>e)</a:t>
            </a:r>
            <a:r>
              <a:rPr lang="zh-CN" altLang="en-US" sz="2400" b="1" dirty="0"/>
              <a:t>、</a:t>
            </a:r>
            <a:r>
              <a:rPr lang="en-US" altLang="zh-CN" sz="2400" b="1" dirty="0" err="1"/>
              <a:t>Exp</a:t>
            </a:r>
            <a:r>
              <a:rPr lang="zh-CN" altLang="en-US" sz="2400" b="1" dirty="0"/>
              <a:t>（底数</a:t>
            </a:r>
            <a:r>
              <a:rPr lang="en-US" altLang="zh-CN" sz="2400" b="1" dirty="0"/>
              <a:t>10</a:t>
            </a:r>
            <a:r>
              <a:rPr lang="zh-CN" altLang="en-US" sz="2400" b="1" dirty="0"/>
              <a:t>）、</a:t>
            </a:r>
            <a:r>
              <a:rPr lang="en-US" altLang="zh-CN" sz="2400" b="1" dirty="0" err="1"/>
              <a:t>Exp</a:t>
            </a:r>
            <a:r>
              <a:rPr lang="zh-CN" altLang="en-US" sz="2400" b="1" dirty="0"/>
              <a:t>（底数</a:t>
            </a:r>
            <a:r>
              <a:rPr lang="en-US" altLang="zh-CN" sz="2400" b="1" dirty="0"/>
              <a:t>2</a:t>
            </a:r>
            <a:r>
              <a:rPr lang="zh-CN" altLang="en-US" sz="2400" b="1" dirty="0"/>
              <a:t>）</a:t>
            </a:r>
            <a:r>
              <a:rPr lang="en-US" altLang="zh-CN" sz="2400" b="1" dirty="0"/>
              <a:t>;Log(</a:t>
            </a:r>
            <a:r>
              <a:rPr lang="zh-CN" altLang="en-US" sz="2400" b="1" dirty="0"/>
              <a:t>自然对数）、</a:t>
            </a:r>
            <a:r>
              <a:rPr lang="en-US" altLang="zh-CN" sz="2400" b="1" dirty="0"/>
              <a:t>Log10</a:t>
            </a:r>
            <a:r>
              <a:rPr lang="zh-CN" altLang="en-US" sz="2400" b="1" dirty="0"/>
              <a:t>（底数</a:t>
            </a:r>
            <a:r>
              <a:rPr lang="en-US" altLang="zh-CN" sz="2400" b="1" dirty="0"/>
              <a:t>10</a:t>
            </a:r>
            <a:r>
              <a:rPr lang="zh-CN" altLang="en-US" sz="2400" b="1" dirty="0"/>
              <a:t>）、</a:t>
            </a:r>
            <a:r>
              <a:rPr lang="en-US" altLang="zh-CN" sz="2400" b="1" dirty="0"/>
              <a:t>Log2</a:t>
            </a:r>
            <a:r>
              <a:rPr lang="zh-CN" altLang="en-US" sz="2400" b="1" dirty="0"/>
              <a:t>（底数</a:t>
            </a:r>
            <a:r>
              <a:rPr lang="en-US" altLang="zh-CN" sz="2400" b="1" dirty="0"/>
              <a:t>2</a:t>
            </a:r>
            <a:r>
              <a:rPr lang="zh-CN" altLang="en-US" sz="2400" b="1" dirty="0"/>
              <a:t>）</a:t>
            </a:r>
            <a:endParaRPr lang="en-US" altLang="zh-CN" sz="2400" b="1" dirty="0"/>
          </a:p>
          <a:p>
            <a:pPr lvl="2">
              <a:lnSpc>
                <a:spcPct val="150000"/>
              </a:lnSpc>
            </a:pPr>
            <a:r>
              <a:rPr lang="zh-CN" altLang="en-US" sz="2400" b="1" dirty="0"/>
              <a:t>幂函数</a:t>
            </a:r>
            <a:r>
              <a:rPr lang="en-US" altLang="zh-CN" sz="2400" b="1" dirty="0"/>
              <a:t>(Power): </a:t>
            </a:r>
            <a:r>
              <a:rPr lang="en-US" altLang="zh-CN" sz="2400" b="1" dirty="0" err="1"/>
              <a:t>Sqrt</a:t>
            </a:r>
            <a:r>
              <a:rPr lang="en-US" altLang="zh-CN" sz="2400" b="1" dirty="0"/>
              <a:t>(</a:t>
            </a:r>
            <a:r>
              <a:rPr lang="zh-CN" altLang="en-US" sz="2400" b="1" dirty="0"/>
              <a:t>平方根）、</a:t>
            </a:r>
            <a:r>
              <a:rPr lang="en-US" altLang="zh-CN" sz="2400" b="1" dirty="0" err="1"/>
              <a:t>Sqr</a:t>
            </a:r>
            <a:r>
              <a:rPr lang="en-US" altLang="zh-CN" sz="2400" b="1" dirty="0"/>
              <a:t>(</a:t>
            </a:r>
            <a:r>
              <a:rPr lang="zh-CN" altLang="en-US" sz="2400" b="1" dirty="0"/>
              <a:t>平方）、</a:t>
            </a:r>
            <a:r>
              <a:rPr lang="en-US" altLang="zh-CN" sz="2400" b="1" dirty="0"/>
              <a:t>Pow(</a:t>
            </a:r>
            <a:r>
              <a:rPr lang="zh-CN" altLang="en-US" sz="2400" b="1" dirty="0"/>
              <a:t>幂）</a:t>
            </a:r>
            <a:endParaRPr lang="en-US" altLang="zh-CN" sz="2400" b="1" dirty="0"/>
          </a:p>
          <a:p>
            <a:pPr lvl="1">
              <a:lnSpc>
                <a:spcPct val="150000"/>
              </a:lnSpc>
            </a:pPr>
            <a:r>
              <a:rPr lang="zh-CN" altLang="en-US" sz="2400" b="1" dirty="0"/>
              <a:t>栅格数据空间分析函数：</a:t>
            </a:r>
            <a:r>
              <a:rPr lang="en-US" altLang="zh-CN" sz="2400" b="1" dirty="0"/>
              <a:t>ArcGIS</a:t>
            </a:r>
            <a:r>
              <a:rPr lang="zh-CN" altLang="en-US" sz="2400" b="1" dirty="0"/>
              <a:t>自带的大部分栅格数据分析与处理函数，如栅格表面分析中的</a:t>
            </a:r>
            <a:r>
              <a:rPr lang="en-US" altLang="zh-CN" sz="2400" b="1" dirty="0"/>
              <a:t>Slope</a:t>
            </a:r>
            <a:r>
              <a:rPr lang="zh-CN" altLang="en-US" sz="2400" b="1" dirty="0"/>
              <a:t>、</a:t>
            </a:r>
            <a:r>
              <a:rPr lang="en-US" altLang="zh-CN" sz="2400" b="1" dirty="0" err="1"/>
              <a:t>hillshade</a:t>
            </a:r>
            <a:r>
              <a:rPr lang="zh-CN" altLang="en-US" sz="2400" b="1" dirty="0"/>
              <a:t>等</a:t>
            </a:r>
          </a:p>
        </p:txBody>
      </p:sp>
      <p:sp>
        <p:nvSpPr>
          <p:cNvPr id="3" name="标题 2"/>
          <p:cNvSpPr>
            <a:spLocks noGrp="1"/>
          </p:cNvSpPr>
          <p:nvPr>
            <p:ph type="title"/>
          </p:nvPr>
        </p:nvSpPr>
        <p:spPr/>
        <p:txBody>
          <a:bodyPr>
            <a:normAutofit/>
          </a:bodyPr>
          <a:lstStyle/>
          <a:p>
            <a:r>
              <a:rPr lang="en-US" altLang="zh-CN" sz="3200" dirty="0"/>
              <a:t>5.</a:t>
            </a:r>
            <a:r>
              <a:rPr lang="zh-CN" altLang="en-US" sz="3200" dirty="0"/>
              <a:t>栅格计算</a:t>
            </a:r>
            <a:r>
              <a:rPr lang="en-US" altLang="zh-CN" sz="3200" dirty="0"/>
              <a:t>-</a:t>
            </a:r>
            <a:r>
              <a:rPr lang="zh-CN" altLang="en-US" sz="3200" dirty="0"/>
              <a:t>函数运算</a:t>
            </a:r>
          </a:p>
        </p:txBody>
      </p:sp>
    </p:spTree>
    <p:extLst>
      <p:ext uri="{BB962C8B-B14F-4D97-AF65-F5344CB8AC3E}">
        <p14:creationId xmlns:p14="http://schemas.microsoft.com/office/powerpoint/2010/main" val="3146073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336322" name="Picture 2" descr="capture_11062004_1103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8412" y="3487738"/>
            <a:ext cx="5372100" cy="291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4"/>
          <p:cNvSpPr>
            <a:spLocks noGrp="1" noChangeArrowheads="1"/>
          </p:cNvSpPr>
          <p:nvPr>
            <p:ph idx="11"/>
          </p:nvPr>
        </p:nvSpPr>
        <p:spPr/>
        <p:txBody>
          <a:bodyPr>
            <a:normAutofit/>
          </a:bodyPr>
          <a:lstStyle/>
          <a:p>
            <a:pPr eaLnBrk="1" hangingPunct="1">
              <a:lnSpc>
                <a:spcPct val="80000"/>
              </a:lnSpc>
            </a:pPr>
            <a:r>
              <a:rPr lang="en-US" altLang="zh-CN" sz="2800" dirty="0"/>
              <a:t>Raster Calculator</a:t>
            </a:r>
            <a:r>
              <a:rPr lang="zh-CN" altLang="en-US" sz="2800" dirty="0">
                <a:ea typeface="黑体" panose="02010609060101010101" pitchFamily="49" charset="-122"/>
              </a:rPr>
              <a:t>可完成各种地图代数运算</a:t>
            </a:r>
          </a:p>
        </p:txBody>
      </p:sp>
      <p:sp>
        <p:nvSpPr>
          <p:cNvPr id="17411" name="Rectangle 3"/>
          <p:cNvSpPr>
            <a:spLocks noGrp="1" noChangeArrowheads="1"/>
          </p:cNvSpPr>
          <p:nvPr>
            <p:ph type="title"/>
          </p:nvPr>
        </p:nvSpPr>
        <p:spPr/>
        <p:txBody>
          <a:bodyPr>
            <a:normAutofit/>
          </a:bodyPr>
          <a:lstStyle/>
          <a:p>
            <a:pPr eaLnBrk="1" hangingPunct="1"/>
            <a:r>
              <a:rPr lang="en-US" altLang="zh-CN" sz="2800" b="1" dirty="0">
                <a:latin typeface="黑体" panose="02010609060101010101" pitchFamily="49" charset="-122"/>
                <a:ea typeface="黑体" panose="02010609060101010101" pitchFamily="49" charset="-122"/>
              </a:rPr>
              <a:t>5.</a:t>
            </a:r>
            <a:r>
              <a:rPr lang="zh-CN" altLang="en-US" sz="2800" b="1" dirty="0">
                <a:latin typeface="黑体" panose="02010609060101010101" pitchFamily="49" charset="-122"/>
                <a:ea typeface="黑体" panose="02010609060101010101" pitchFamily="49" charset="-122"/>
              </a:rPr>
              <a:t>栅格计算</a:t>
            </a:r>
          </a:p>
        </p:txBody>
      </p:sp>
      <p:grpSp>
        <p:nvGrpSpPr>
          <p:cNvPr id="2" name="Group 5"/>
          <p:cNvGrpSpPr>
            <a:grpSpLocks/>
          </p:cNvGrpSpPr>
          <p:nvPr/>
        </p:nvGrpSpPr>
        <p:grpSpPr bwMode="auto">
          <a:xfrm>
            <a:off x="2011362" y="2857501"/>
            <a:ext cx="3016250" cy="1687513"/>
            <a:chOff x="308" y="1800"/>
            <a:chExt cx="1900" cy="1063"/>
          </a:xfrm>
        </p:grpSpPr>
        <p:sp>
          <p:nvSpPr>
            <p:cNvPr id="17428" name="Rectangle 6"/>
            <p:cNvSpPr>
              <a:spLocks noChangeArrowheads="1"/>
            </p:cNvSpPr>
            <p:nvPr/>
          </p:nvSpPr>
          <p:spPr bwMode="auto">
            <a:xfrm>
              <a:off x="1496" y="2630"/>
              <a:ext cx="712" cy="233"/>
            </a:xfrm>
            <a:prstGeom prst="rect">
              <a:avLst/>
            </a:prstGeom>
            <a:noFill/>
            <a:ln w="28575">
              <a:solidFill>
                <a:srgbClr val="FF0000"/>
              </a:solidFill>
              <a:miter lim="800000"/>
              <a:headEnd/>
              <a:tailEnd type="none" w="lg" len="lg"/>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1800">
                <a:latin typeface="Arial" panose="020B0604020202020204" pitchFamily="34" charset="0"/>
              </a:endParaRPr>
            </a:p>
          </p:txBody>
        </p:sp>
        <p:sp>
          <p:nvSpPr>
            <p:cNvPr id="17429" name="Text Box 7"/>
            <p:cNvSpPr txBox="1">
              <a:spLocks noChangeArrowheads="1"/>
            </p:cNvSpPr>
            <p:nvPr/>
          </p:nvSpPr>
          <p:spPr bwMode="auto">
            <a:xfrm>
              <a:off x="308" y="1800"/>
              <a:ext cx="10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0" lang="zh-CN" altLang="en-US" sz="2800" dirty="0">
                  <a:solidFill>
                    <a:schemeClr val="bg1"/>
                  </a:solidFill>
                  <a:ea typeface="黑体" panose="02010609060101010101" pitchFamily="49" charset="-122"/>
                </a:rPr>
                <a:t>栅格</a:t>
              </a:r>
              <a:r>
                <a:rPr kumimoji="0" lang="zh-CN" altLang="en-US" sz="2800" dirty="0">
                  <a:ea typeface="黑体" panose="02010609060101010101" pitchFamily="49" charset="-122"/>
                </a:rPr>
                <a:t>图层</a:t>
              </a:r>
            </a:p>
          </p:txBody>
        </p:sp>
        <p:sp>
          <p:nvSpPr>
            <p:cNvPr id="17430" name="Line 8"/>
            <p:cNvSpPr>
              <a:spLocks noChangeShapeType="1"/>
            </p:cNvSpPr>
            <p:nvPr/>
          </p:nvSpPr>
          <p:spPr bwMode="auto">
            <a:xfrm>
              <a:off x="864" y="2112"/>
              <a:ext cx="672" cy="720"/>
            </a:xfrm>
            <a:prstGeom prst="line">
              <a:avLst/>
            </a:prstGeom>
            <a:noFill/>
            <a:ln w="28575">
              <a:solidFill>
                <a:srgbClr val="FF0000"/>
              </a:solidFill>
              <a:round/>
              <a:headEnd/>
              <a:tailEnd type="stealth" w="lg" len="lg"/>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3" name="Group 9"/>
          <p:cNvGrpSpPr>
            <a:grpSpLocks/>
          </p:cNvGrpSpPr>
          <p:nvPr/>
        </p:nvGrpSpPr>
        <p:grpSpPr bwMode="auto">
          <a:xfrm>
            <a:off x="4037012" y="2681290"/>
            <a:ext cx="3638550" cy="1946275"/>
            <a:chOff x="1584" y="1689"/>
            <a:chExt cx="2292" cy="1226"/>
          </a:xfrm>
        </p:grpSpPr>
        <p:sp>
          <p:nvSpPr>
            <p:cNvPr id="17423" name="Rectangle 10"/>
            <p:cNvSpPr>
              <a:spLocks noChangeArrowheads="1"/>
            </p:cNvSpPr>
            <p:nvPr/>
          </p:nvSpPr>
          <p:spPr bwMode="auto">
            <a:xfrm>
              <a:off x="2196" y="2673"/>
              <a:ext cx="200" cy="233"/>
            </a:xfrm>
            <a:prstGeom prst="rect">
              <a:avLst/>
            </a:prstGeom>
            <a:noFill/>
            <a:ln w="28575">
              <a:solidFill>
                <a:srgbClr val="FF0000"/>
              </a:solidFill>
              <a:miter lim="800000"/>
              <a:headEnd/>
              <a:tailEnd type="none" w="lg" len="lg"/>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1800">
                <a:latin typeface="Arial" panose="020B0604020202020204" pitchFamily="34" charset="0"/>
              </a:endParaRPr>
            </a:p>
          </p:txBody>
        </p:sp>
        <p:sp>
          <p:nvSpPr>
            <p:cNvPr id="17424" name="Text Box 11"/>
            <p:cNvSpPr txBox="1">
              <a:spLocks noChangeArrowheads="1"/>
            </p:cNvSpPr>
            <p:nvPr/>
          </p:nvSpPr>
          <p:spPr bwMode="auto">
            <a:xfrm>
              <a:off x="1584" y="1689"/>
              <a:ext cx="22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0" lang="zh-CN" altLang="en-US" sz="2800" dirty="0">
                  <a:solidFill>
                    <a:schemeClr val="bg1"/>
                  </a:solidFill>
                  <a:ea typeface="黑体" panose="02010609060101010101" pitchFamily="49" charset="-122"/>
                </a:rPr>
                <a:t>数学运算</a:t>
              </a:r>
              <a:r>
                <a:rPr kumimoji="0" lang="zh-CN" altLang="en-US" sz="1600" dirty="0">
                  <a:solidFill>
                    <a:schemeClr val="bg1"/>
                  </a:solidFill>
                  <a:ea typeface="黑体" panose="02010609060101010101" pitchFamily="49" charset="-122"/>
                </a:rPr>
                <a:t>（算术、布尔、关系）</a:t>
              </a:r>
            </a:p>
          </p:txBody>
        </p:sp>
        <p:sp>
          <p:nvSpPr>
            <p:cNvPr id="17425" name="Line 12"/>
            <p:cNvSpPr>
              <a:spLocks noChangeShapeType="1"/>
            </p:cNvSpPr>
            <p:nvPr/>
          </p:nvSpPr>
          <p:spPr bwMode="auto">
            <a:xfrm flipH="1">
              <a:off x="2304" y="2016"/>
              <a:ext cx="432" cy="432"/>
            </a:xfrm>
            <a:prstGeom prst="line">
              <a:avLst/>
            </a:prstGeom>
            <a:noFill/>
            <a:ln w="28575">
              <a:solidFill>
                <a:srgbClr val="FF0000"/>
              </a:solidFill>
              <a:round/>
              <a:headEnd/>
              <a:tailEnd type="stealth" w="lg" len="lg"/>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426" name="Rectangle 13"/>
            <p:cNvSpPr>
              <a:spLocks noChangeArrowheads="1"/>
            </p:cNvSpPr>
            <p:nvPr/>
          </p:nvSpPr>
          <p:spPr bwMode="auto">
            <a:xfrm>
              <a:off x="3048" y="2682"/>
              <a:ext cx="552" cy="233"/>
            </a:xfrm>
            <a:prstGeom prst="rect">
              <a:avLst/>
            </a:prstGeom>
            <a:noFill/>
            <a:ln w="28575">
              <a:solidFill>
                <a:srgbClr val="FF0000"/>
              </a:solidFill>
              <a:miter lim="800000"/>
              <a:headEnd/>
              <a:tailEnd type="none" w="lg" len="lg"/>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1800">
                <a:latin typeface="Arial" panose="020B0604020202020204" pitchFamily="34" charset="0"/>
              </a:endParaRPr>
            </a:p>
          </p:txBody>
        </p:sp>
        <p:sp>
          <p:nvSpPr>
            <p:cNvPr id="17427" name="Line 14"/>
            <p:cNvSpPr>
              <a:spLocks noChangeShapeType="1"/>
            </p:cNvSpPr>
            <p:nvPr/>
          </p:nvSpPr>
          <p:spPr bwMode="auto">
            <a:xfrm>
              <a:off x="2736" y="2016"/>
              <a:ext cx="384" cy="432"/>
            </a:xfrm>
            <a:prstGeom prst="line">
              <a:avLst/>
            </a:prstGeom>
            <a:noFill/>
            <a:ln w="28575">
              <a:solidFill>
                <a:srgbClr val="FF0000"/>
              </a:solidFill>
              <a:round/>
              <a:headEnd/>
              <a:tailEnd type="stealth" w="lg" len="lg"/>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4" name="Group 15"/>
          <p:cNvGrpSpPr>
            <a:grpSpLocks/>
          </p:cNvGrpSpPr>
          <p:nvPr/>
        </p:nvGrpSpPr>
        <p:grpSpPr bwMode="auto">
          <a:xfrm>
            <a:off x="1666876" y="5375281"/>
            <a:ext cx="5570537" cy="506413"/>
            <a:chOff x="91" y="3386"/>
            <a:chExt cx="3509" cy="319"/>
          </a:xfrm>
        </p:grpSpPr>
        <p:sp>
          <p:nvSpPr>
            <p:cNvPr id="17420" name="Rectangle 16"/>
            <p:cNvSpPr>
              <a:spLocks noChangeArrowheads="1"/>
            </p:cNvSpPr>
            <p:nvPr/>
          </p:nvSpPr>
          <p:spPr bwMode="auto">
            <a:xfrm>
              <a:off x="1500" y="3386"/>
              <a:ext cx="2100" cy="233"/>
            </a:xfrm>
            <a:prstGeom prst="rect">
              <a:avLst/>
            </a:prstGeom>
            <a:noFill/>
            <a:ln w="28575">
              <a:solidFill>
                <a:srgbClr val="FF0000"/>
              </a:solidFill>
              <a:miter lim="800000"/>
              <a:headEnd/>
              <a:tailEnd type="none" w="lg" len="lg"/>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1800">
                <a:latin typeface="Arial" panose="020B0604020202020204" pitchFamily="34" charset="0"/>
              </a:endParaRPr>
            </a:p>
          </p:txBody>
        </p:sp>
        <p:sp>
          <p:nvSpPr>
            <p:cNvPr id="17421" name="Text Box 17"/>
            <p:cNvSpPr txBox="1">
              <a:spLocks noChangeArrowheads="1"/>
            </p:cNvSpPr>
            <p:nvPr/>
          </p:nvSpPr>
          <p:spPr bwMode="auto">
            <a:xfrm>
              <a:off x="91" y="3417"/>
              <a:ext cx="12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0" lang="zh-CN" altLang="en-US" sz="2400" dirty="0">
                  <a:solidFill>
                    <a:schemeClr val="bg1"/>
                  </a:solidFill>
                  <a:ea typeface="黑体" panose="02010609060101010101" pitchFamily="49" charset="-122"/>
                </a:rPr>
                <a:t>表达式输入框</a:t>
              </a:r>
            </a:p>
          </p:txBody>
        </p:sp>
        <p:sp>
          <p:nvSpPr>
            <p:cNvPr id="17422" name="Line 18"/>
            <p:cNvSpPr>
              <a:spLocks noChangeShapeType="1"/>
            </p:cNvSpPr>
            <p:nvPr/>
          </p:nvSpPr>
          <p:spPr bwMode="auto">
            <a:xfrm flipV="1">
              <a:off x="1104" y="3504"/>
              <a:ext cx="672" cy="192"/>
            </a:xfrm>
            <a:prstGeom prst="line">
              <a:avLst/>
            </a:prstGeom>
            <a:noFill/>
            <a:ln w="28575">
              <a:solidFill>
                <a:srgbClr val="FF0000"/>
              </a:solidFill>
              <a:round/>
              <a:headEnd/>
              <a:tailEnd type="stealth" w="lg" len="lg"/>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5" name="Group 19"/>
          <p:cNvGrpSpPr>
            <a:grpSpLocks/>
          </p:cNvGrpSpPr>
          <p:nvPr/>
        </p:nvGrpSpPr>
        <p:grpSpPr bwMode="auto">
          <a:xfrm>
            <a:off x="7313612" y="2366964"/>
            <a:ext cx="3057525" cy="2649538"/>
            <a:chOff x="3648" y="1491"/>
            <a:chExt cx="1926" cy="1669"/>
          </a:xfrm>
        </p:grpSpPr>
        <p:sp>
          <p:nvSpPr>
            <p:cNvPr id="17417" name="Rectangle 20"/>
            <p:cNvSpPr>
              <a:spLocks noChangeArrowheads="1"/>
            </p:cNvSpPr>
            <p:nvPr/>
          </p:nvSpPr>
          <p:spPr bwMode="auto">
            <a:xfrm>
              <a:off x="3648" y="2927"/>
              <a:ext cx="1127" cy="233"/>
            </a:xfrm>
            <a:prstGeom prst="rect">
              <a:avLst/>
            </a:prstGeom>
            <a:noFill/>
            <a:ln w="28575">
              <a:solidFill>
                <a:srgbClr val="FF0000"/>
              </a:solidFill>
              <a:miter lim="800000"/>
              <a:headEnd/>
              <a:tailEnd type="none" w="lg" len="lg"/>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1800">
                <a:latin typeface="Arial" panose="020B0604020202020204" pitchFamily="34" charset="0"/>
              </a:endParaRPr>
            </a:p>
          </p:txBody>
        </p:sp>
        <p:sp>
          <p:nvSpPr>
            <p:cNvPr id="17418" name="Text Box 21"/>
            <p:cNvSpPr txBox="1">
              <a:spLocks noChangeArrowheads="1"/>
            </p:cNvSpPr>
            <p:nvPr/>
          </p:nvSpPr>
          <p:spPr bwMode="auto">
            <a:xfrm>
              <a:off x="4562" y="1491"/>
              <a:ext cx="101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0" lang="zh-CN" altLang="en-US" sz="2400" dirty="0">
                  <a:latin typeface="黑体" panose="02010609060101010101" pitchFamily="49" charset="-122"/>
                  <a:ea typeface="黑体" panose="02010609060101010101" pitchFamily="49" charset="-122"/>
                </a:rPr>
                <a:t>函数运算 </a:t>
              </a:r>
              <a:br>
                <a:rPr kumimoji="0" lang="zh-CN" altLang="en-US" sz="2400" dirty="0">
                  <a:latin typeface="黑体" panose="02010609060101010101" pitchFamily="49" charset="-122"/>
                  <a:ea typeface="黑体" panose="02010609060101010101" pitchFamily="49" charset="-122"/>
                </a:rPr>
              </a:br>
              <a:r>
                <a:rPr kumimoji="0" lang="zh-CN" altLang="en-US" sz="1600" dirty="0">
                  <a:latin typeface="黑体" panose="02010609060101010101" pitchFamily="49" charset="-122"/>
                  <a:ea typeface="黑体" panose="02010609060101010101" pitchFamily="49" charset="-122"/>
                </a:rPr>
                <a:t>（</a:t>
              </a:r>
              <a:r>
                <a:rPr kumimoji="0" lang="zh-CN" altLang="en-US" sz="1600" dirty="0">
                  <a:solidFill>
                    <a:schemeClr val="bg1"/>
                  </a:solidFill>
                  <a:latin typeface="黑体" panose="02010609060101010101" pitchFamily="49" charset="-122"/>
                  <a:ea typeface="黑体" panose="02010609060101010101" pitchFamily="49" charset="-122"/>
                </a:rPr>
                <a:t>算术、三角、</a:t>
              </a:r>
              <a:br>
                <a:rPr kumimoji="0" lang="zh-CN" altLang="en-US" sz="1600" dirty="0">
                  <a:solidFill>
                    <a:schemeClr val="bg1"/>
                  </a:solidFill>
                  <a:latin typeface="黑体" panose="02010609060101010101" pitchFamily="49" charset="-122"/>
                  <a:ea typeface="黑体" panose="02010609060101010101" pitchFamily="49" charset="-122"/>
                </a:rPr>
              </a:br>
              <a:r>
                <a:rPr kumimoji="0" lang="zh-CN" altLang="en-US" sz="1600" dirty="0">
                  <a:latin typeface="黑体" panose="02010609060101010101" pitchFamily="49" charset="-122"/>
                  <a:ea typeface="黑体" panose="02010609060101010101" pitchFamily="49" charset="-122"/>
                </a:rPr>
                <a:t>对数、幂</a:t>
              </a:r>
              <a:r>
                <a:rPr kumimoji="0" lang="zh-CN" altLang="en-US" sz="1600" dirty="0"/>
                <a:t>）</a:t>
              </a:r>
            </a:p>
          </p:txBody>
        </p:sp>
        <p:sp>
          <p:nvSpPr>
            <p:cNvPr id="17419" name="Line 22"/>
            <p:cNvSpPr>
              <a:spLocks noChangeShapeType="1"/>
            </p:cNvSpPr>
            <p:nvPr/>
          </p:nvSpPr>
          <p:spPr bwMode="auto">
            <a:xfrm flipH="1">
              <a:off x="4176" y="1776"/>
              <a:ext cx="480" cy="864"/>
            </a:xfrm>
            <a:prstGeom prst="line">
              <a:avLst/>
            </a:prstGeom>
            <a:noFill/>
            <a:ln w="28575">
              <a:solidFill>
                <a:srgbClr val="FF0000"/>
              </a:solidFill>
              <a:round/>
              <a:headEnd/>
              <a:tailEnd type="stealth" w="lg" len="lg"/>
            </a:ln>
            <a:extLst>
              <a:ext uri="{909E8E84-426E-40DD-AFC4-6F175D3DCCD1}">
                <a14:hiddenFill xmlns:a14="http://schemas.microsoft.com/office/drawing/2010/main">
                  <a:noFill/>
                </a14:hiddenFill>
              </a:ext>
            </a:extLst>
          </p:spPr>
          <p:txBody>
            <a:bodyPr anchor="ctr">
              <a:spAutoFit/>
            </a:bodyPr>
            <a:lstStyle/>
            <a:p>
              <a:endParaRPr lang="zh-CN" altLang="en-US"/>
            </a:p>
          </p:txBody>
        </p:sp>
      </p:grpSp>
    </p:spTree>
    <p:extLst>
      <p:ext uri="{BB962C8B-B14F-4D97-AF65-F5344CB8AC3E}">
        <p14:creationId xmlns:p14="http://schemas.microsoft.com/office/powerpoint/2010/main" val="417077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63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338" name="Picture 2" descr="capture_11142004_2044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2790040"/>
            <a:ext cx="590175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4"/>
          <p:cNvSpPr>
            <a:spLocks noGrp="1" noChangeArrowheads="1"/>
          </p:cNvSpPr>
          <p:nvPr>
            <p:ph idx="11"/>
          </p:nvPr>
        </p:nvSpPr>
        <p:spPr/>
        <p:txBody>
          <a:bodyPr/>
          <a:lstStyle/>
          <a:p>
            <a:pPr eaLnBrk="1" hangingPunct="1"/>
            <a:r>
              <a:rPr lang="zh-CN" altLang="en-US" dirty="0"/>
              <a:t>同时查询多个栅格图层</a:t>
            </a:r>
          </a:p>
        </p:txBody>
      </p:sp>
      <p:sp>
        <p:nvSpPr>
          <p:cNvPr id="14339" name="Rectangle 3"/>
          <p:cNvSpPr>
            <a:spLocks noGrp="1" noChangeArrowheads="1"/>
          </p:cNvSpPr>
          <p:nvPr>
            <p:ph type="title"/>
          </p:nvPr>
        </p:nvSpPr>
        <p:spPr/>
        <p:txBody>
          <a:bodyPr>
            <a:normAutofit/>
          </a:bodyPr>
          <a:lstStyle/>
          <a:p>
            <a:pPr eaLnBrk="1" hangingPunct="1"/>
            <a:r>
              <a:rPr lang="en-US" altLang="zh-CN" sz="2800" b="1" dirty="0">
                <a:latin typeface="黑体" panose="02010609060101010101" pitchFamily="49" charset="-122"/>
                <a:ea typeface="黑体" panose="02010609060101010101" pitchFamily="49" charset="-122"/>
              </a:rPr>
              <a:t>5.</a:t>
            </a:r>
            <a:r>
              <a:rPr lang="zh-CN" altLang="en-US" sz="2800" b="1" dirty="0">
                <a:latin typeface="黑体" panose="02010609060101010101" pitchFamily="49" charset="-122"/>
                <a:ea typeface="黑体" panose="02010609060101010101" pitchFamily="49" charset="-122"/>
              </a:rPr>
              <a:t>栅格计算</a:t>
            </a:r>
            <a:r>
              <a:rPr lang="en-US" altLang="zh-CN" sz="2800"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栅格查询</a:t>
            </a:r>
          </a:p>
        </p:txBody>
      </p:sp>
      <p:grpSp>
        <p:nvGrpSpPr>
          <p:cNvPr id="2" name="Group 5"/>
          <p:cNvGrpSpPr>
            <a:grpSpLocks/>
          </p:cNvGrpSpPr>
          <p:nvPr/>
        </p:nvGrpSpPr>
        <p:grpSpPr bwMode="auto">
          <a:xfrm>
            <a:off x="4611687" y="1782764"/>
            <a:ext cx="5280025" cy="2490788"/>
            <a:chOff x="1946" y="1123"/>
            <a:chExt cx="3326" cy="1569"/>
          </a:xfrm>
        </p:grpSpPr>
        <p:sp>
          <p:nvSpPr>
            <p:cNvPr id="14346" name="Text Box 6"/>
            <p:cNvSpPr txBox="1">
              <a:spLocks noChangeArrowheads="1"/>
            </p:cNvSpPr>
            <p:nvPr/>
          </p:nvSpPr>
          <p:spPr bwMode="auto">
            <a:xfrm>
              <a:off x="3534" y="1123"/>
              <a:ext cx="17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anchor="ct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150000"/>
                </a:spcBef>
                <a:buFontTx/>
                <a:buNone/>
              </a:pPr>
              <a:r>
                <a:rPr kumimoji="0" lang="zh-CN" altLang="en-US" sz="2400" dirty="0">
                  <a:solidFill>
                    <a:schemeClr val="bg1"/>
                  </a:solidFill>
                  <a:latin typeface="微软雅黑" panose="020B0503020204020204" pitchFamily="34" charset="-122"/>
                  <a:ea typeface="微软雅黑" panose="020B0503020204020204" pitchFamily="34" charset="-122"/>
                </a:rPr>
                <a:t>构造查询表达式</a:t>
              </a:r>
            </a:p>
          </p:txBody>
        </p:sp>
        <p:sp>
          <p:nvSpPr>
            <p:cNvPr id="14347" name="Line 7"/>
            <p:cNvSpPr>
              <a:spLocks noChangeShapeType="1"/>
            </p:cNvSpPr>
            <p:nvPr/>
          </p:nvSpPr>
          <p:spPr bwMode="auto">
            <a:xfrm flipH="1">
              <a:off x="1946" y="1396"/>
              <a:ext cx="1584" cy="1296"/>
            </a:xfrm>
            <a:prstGeom prst="line">
              <a:avLst/>
            </a:prstGeom>
            <a:noFill/>
            <a:ln w="19050">
              <a:solidFill>
                <a:srgbClr val="FF0000"/>
              </a:solidFill>
              <a:round/>
              <a:headEnd/>
              <a:tailEnd type="stealth" w="lg" len="lg"/>
            </a:ln>
            <a:extLst>
              <a:ext uri="{909E8E84-426E-40DD-AFC4-6F175D3DCCD1}">
                <a14:hiddenFill xmlns:a14="http://schemas.microsoft.com/office/drawing/2010/main">
                  <a:noFill/>
                </a14:hiddenFill>
              </a:ext>
            </a:extLst>
          </p:spPr>
          <p:txBody>
            <a:bodyPr anchor="ctr">
              <a:spAutoFit/>
            </a:bodyPr>
            <a:lstStyle/>
            <a:p>
              <a:endParaRPr lang="zh-CN" altLang="en-US"/>
            </a:p>
          </p:txBody>
        </p:sp>
      </p:grpSp>
      <p:pic>
        <p:nvPicPr>
          <p:cNvPr id="1305608" name="Picture 8" descr="capture_11142004_2045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0433" y="2761465"/>
            <a:ext cx="48768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419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056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1"/>
          </p:nvPr>
        </p:nvSpPr>
        <p:spPr/>
        <p:txBody>
          <a:bodyPr>
            <a:normAutofit/>
          </a:bodyPr>
          <a:lstStyle/>
          <a:p>
            <a:pPr eaLnBrk="1" hangingPunct="1"/>
            <a:r>
              <a:rPr lang="zh-CN" altLang="en-US" dirty="0"/>
              <a:t>栅格查询</a:t>
            </a:r>
          </a:p>
          <a:p>
            <a:pPr eaLnBrk="1" hangingPunct="1"/>
            <a:r>
              <a:rPr lang="zh-CN" altLang="en-US" dirty="0"/>
              <a:t>图层叠加分析</a:t>
            </a:r>
          </a:p>
        </p:txBody>
      </p:sp>
      <p:sp>
        <p:nvSpPr>
          <p:cNvPr id="13314" name="Rectangle 2"/>
          <p:cNvSpPr>
            <a:spLocks noGrp="1" noChangeArrowheads="1"/>
          </p:cNvSpPr>
          <p:nvPr>
            <p:ph type="title"/>
          </p:nvPr>
        </p:nvSpPr>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5. </a:t>
            </a:r>
            <a:r>
              <a:rPr lang="zh-CN" altLang="en-US" sz="3200" b="1" dirty="0">
                <a:latin typeface="黑体" panose="02010609060101010101" pitchFamily="49" charset="-122"/>
                <a:ea typeface="黑体" panose="02010609060101010101" pitchFamily="49" charset="-122"/>
              </a:rPr>
              <a:t>栅格计算</a:t>
            </a:r>
          </a:p>
        </p:txBody>
      </p:sp>
      <p:pic>
        <p:nvPicPr>
          <p:cNvPr id="133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443" y="3292414"/>
            <a:ext cx="3888432" cy="3292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6340" y="3213106"/>
            <a:ext cx="60960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57480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3987" name="Rectangle 3"/>
          <p:cNvSpPr>
            <a:spLocks noGrp="1" noChangeArrowheads="1"/>
          </p:cNvSpPr>
          <p:nvPr>
            <p:ph idx="11"/>
          </p:nvPr>
        </p:nvSpPr>
        <p:spPr>
          <a:xfrm>
            <a:off x="1125861" y="1988840"/>
            <a:ext cx="6264696" cy="4114801"/>
          </a:xfrm>
        </p:spPr>
        <p:txBody>
          <a:bodyPr>
            <a:normAutofit fontScale="92500" lnSpcReduction="20000"/>
          </a:bodyPr>
          <a:lstStyle/>
          <a:p>
            <a:pPr eaLnBrk="1" hangingPunct="1">
              <a:lnSpc>
                <a:spcPct val="150000"/>
              </a:lnSpc>
            </a:pPr>
            <a:r>
              <a:rPr lang="zh-CN" altLang="en-US" dirty="0"/>
              <a:t>栅格数据基于相同坐标系统</a:t>
            </a:r>
          </a:p>
          <a:p>
            <a:pPr eaLnBrk="1" hangingPunct="1">
              <a:lnSpc>
                <a:spcPct val="150000"/>
              </a:lnSpc>
            </a:pPr>
            <a:r>
              <a:rPr lang="zh-CN" altLang="en-US" dirty="0"/>
              <a:t>基于栅格单元（像元）进行</a:t>
            </a:r>
            <a:r>
              <a:rPr lang="en-US" altLang="zh-CN" dirty="0"/>
              <a:t>;</a:t>
            </a:r>
          </a:p>
          <a:p>
            <a:pPr eaLnBrk="1" hangingPunct="1">
              <a:lnSpc>
                <a:spcPct val="150000"/>
              </a:lnSpc>
            </a:pPr>
            <a:r>
              <a:rPr lang="zh-CN" altLang="en-US" dirty="0"/>
              <a:t>多个栅格图层中具有相同的</a:t>
            </a:r>
            <a:r>
              <a:rPr lang="en-US" altLang="zh-CN" dirty="0"/>
              <a:t>X,Y</a:t>
            </a:r>
            <a:r>
              <a:rPr lang="zh-CN" altLang="en-US" dirty="0"/>
              <a:t>的像元进行运算 </a:t>
            </a:r>
            <a:br>
              <a:rPr lang="zh-CN" altLang="en-US" dirty="0"/>
            </a:br>
            <a:endParaRPr lang="zh-CN" altLang="en-US" dirty="0"/>
          </a:p>
          <a:p>
            <a:pPr eaLnBrk="1" hangingPunct="1">
              <a:lnSpc>
                <a:spcPct val="150000"/>
              </a:lnSpc>
            </a:pPr>
            <a:r>
              <a:rPr lang="zh-CN" altLang="en-US" dirty="0"/>
              <a:t>输出结果为单一栅格图层，复合了参与运算的各栅格图层的信息</a:t>
            </a:r>
          </a:p>
        </p:txBody>
      </p:sp>
      <p:sp>
        <p:nvSpPr>
          <p:cNvPr id="15362" name="Rectangle 2"/>
          <p:cNvSpPr>
            <a:spLocks noGrp="1" noChangeArrowheads="1"/>
          </p:cNvSpPr>
          <p:nvPr>
            <p:ph type="title"/>
          </p:nvPr>
        </p:nvSpPr>
        <p:spPr/>
        <p:txBody>
          <a:bodyPr>
            <a:normAutofit/>
          </a:bodyPr>
          <a:lstStyle/>
          <a:p>
            <a:pPr eaLnBrk="1" hangingPunct="1"/>
            <a:r>
              <a:rPr lang="en-US" altLang="zh-CN" sz="2800" b="1" dirty="0">
                <a:latin typeface="黑体" panose="02010609060101010101" pitchFamily="49" charset="-122"/>
                <a:ea typeface="黑体" panose="02010609060101010101" pitchFamily="49" charset="-122"/>
              </a:rPr>
              <a:t>5.</a:t>
            </a:r>
            <a:r>
              <a:rPr lang="zh-CN" altLang="en-US" sz="3200" b="1" dirty="0">
                <a:latin typeface="黑体" panose="02010609060101010101" pitchFamily="49" charset="-122"/>
                <a:ea typeface="黑体" panose="02010609060101010101" pitchFamily="49" charset="-122"/>
              </a:rPr>
              <a:t>栅格计算</a:t>
            </a:r>
            <a:r>
              <a:rPr lang="en-US" altLang="zh-CN" sz="3200" b="1" dirty="0">
                <a:latin typeface="黑体" panose="02010609060101010101" pitchFamily="49" charset="-122"/>
                <a:ea typeface="黑体" panose="02010609060101010101" pitchFamily="49" charset="-122"/>
              </a:rPr>
              <a:t>-</a:t>
            </a:r>
            <a:r>
              <a:rPr lang="zh-CN" altLang="en-US" sz="3200" b="1" dirty="0">
                <a:latin typeface="黑体" panose="02010609060101010101" pitchFamily="49" charset="-122"/>
                <a:ea typeface="黑体" panose="02010609060101010101" pitchFamily="49" charset="-122"/>
              </a:rPr>
              <a:t>叠加分析</a:t>
            </a:r>
          </a:p>
        </p:txBody>
      </p:sp>
      <p:grpSp>
        <p:nvGrpSpPr>
          <p:cNvPr id="15364" name="Group 10"/>
          <p:cNvGrpSpPr>
            <a:grpSpLocks/>
          </p:cNvGrpSpPr>
          <p:nvPr/>
        </p:nvGrpSpPr>
        <p:grpSpPr bwMode="auto">
          <a:xfrm>
            <a:off x="7966620" y="2132856"/>
            <a:ext cx="2895600" cy="4483100"/>
            <a:chOff x="3408" y="1208"/>
            <a:chExt cx="1824" cy="2824"/>
          </a:xfrm>
        </p:grpSpPr>
        <p:pic>
          <p:nvPicPr>
            <p:cNvPr id="15365" name="Picture 4" descr="map_algeb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 y="1208"/>
              <a:ext cx="1824" cy="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5" descr="map_algebr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8" y="2936"/>
              <a:ext cx="1808" cy="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7" name="Group 6"/>
            <p:cNvGrpSpPr>
              <a:grpSpLocks/>
            </p:cNvGrpSpPr>
            <p:nvPr/>
          </p:nvGrpSpPr>
          <p:grpSpPr bwMode="auto">
            <a:xfrm>
              <a:off x="3936" y="1688"/>
              <a:ext cx="576" cy="1824"/>
              <a:chOff x="3696" y="1632"/>
              <a:chExt cx="576" cy="1824"/>
            </a:xfrm>
          </p:grpSpPr>
          <p:sp>
            <p:nvSpPr>
              <p:cNvPr id="15368" name="Line 7"/>
              <p:cNvSpPr>
                <a:spLocks noChangeShapeType="1"/>
              </p:cNvSpPr>
              <p:nvPr/>
            </p:nvSpPr>
            <p:spPr bwMode="auto">
              <a:xfrm>
                <a:off x="3696" y="1824"/>
                <a:ext cx="0" cy="1536"/>
              </a:xfrm>
              <a:prstGeom prst="line">
                <a:avLst/>
              </a:prstGeom>
              <a:noFill/>
              <a:ln w="28575">
                <a:solidFill>
                  <a:srgbClr val="FF0000"/>
                </a:solidFill>
                <a:round/>
                <a:headEnd/>
                <a:tailEnd type="stealth" w="lg" len="lg"/>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5369" name="Line 8"/>
              <p:cNvSpPr>
                <a:spLocks noChangeShapeType="1"/>
              </p:cNvSpPr>
              <p:nvPr/>
            </p:nvSpPr>
            <p:spPr bwMode="auto">
              <a:xfrm>
                <a:off x="4272" y="1920"/>
                <a:ext cx="0" cy="1536"/>
              </a:xfrm>
              <a:prstGeom prst="line">
                <a:avLst/>
              </a:prstGeom>
              <a:noFill/>
              <a:ln w="28575">
                <a:solidFill>
                  <a:srgbClr val="FF0000"/>
                </a:solidFill>
                <a:round/>
                <a:headEnd/>
                <a:tailEnd type="stealth" w="lg" len="lg"/>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5370" name="Line 9"/>
              <p:cNvSpPr>
                <a:spLocks noChangeShapeType="1"/>
              </p:cNvSpPr>
              <p:nvPr/>
            </p:nvSpPr>
            <p:spPr bwMode="auto">
              <a:xfrm>
                <a:off x="4032" y="1632"/>
                <a:ext cx="0" cy="1536"/>
              </a:xfrm>
              <a:prstGeom prst="line">
                <a:avLst/>
              </a:prstGeom>
              <a:noFill/>
              <a:ln w="28575">
                <a:solidFill>
                  <a:srgbClr val="FF0000"/>
                </a:solidFill>
                <a:round/>
                <a:headEnd/>
                <a:tailEnd type="stealth" w="lg" len="lg"/>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spTree>
    <p:extLst>
      <p:ext uri="{BB962C8B-B14F-4D97-AF65-F5344CB8AC3E}">
        <p14:creationId xmlns:p14="http://schemas.microsoft.com/office/powerpoint/2010/main" val="208682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39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39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939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39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98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988840"/>
            <a:ext cx="9433048" cy="4114801"/>
          </a:xfrm>
        </p:spPr>
        <p:txBody>
          <a:bodyPr/>
          <a:lstStyle/>
          <a:p>
            <a:pPr marL="223838" lvl="1" indent="-223838">
              <a:lnSpc>
                <a:spcPct val="150000"/>
              </a:lnSpc>
              <a:spcBef>
                <a:spcPts val="1800"/>
              </a:spcBef>
            </a:pPr>
            <a:r>
              <a:rPr lang="zh-CN" altLang="en-US" sz="2400" b="1" dirty="0">
                <a:solidFill>
                  <a:schemeClr val="accent1"/>
                </a:solidFill>
              </a:rPr>
              <a:t>重分类</a:t>
            </a:r>
            <a:r>
              <a:rPr lang="zh-CN" altLang="en-US" sz="2400" b="1" dirty="0"/>
              <a:t>即对原数值进行重新分类整理，从而得到一组新值并输出。重分类的关键是确定原数据到新数据之间的对应关系。</a:t>
            </a:r>
          </a:p>
          <a:p>
            <a:r>
              <a:rPr lang="zh-CN" altLang="en-US" dirty="0"/>
              <a:t>一般包括四种基本分类形态：</a:t>
            </a:r>
            <a:endParaRPr lang="en-US" altLang="zh-CN" dirty="0"/>
          </a:p>
          <a:p>
            <a:pPr lvl="1"/>
            <a:r>
              <a:rPr lang="zh-CN" altLang="en-US" b="1" dirty="0"/>
              <a:t>新值替换</a:t>
            </a:r>
            <a:endParaRPr lang="en-US" altLang="zh-CN" b="1" dirty="0"/>
          </a:p>
          <a:p>
            <a:pPr lvl="1"/>
            <a:r>
              <a:rPr lang="zh-CN" altLang="en-US" b="1" dirty="0"/>
              <a:t>空值设置</a:t>
            </a:r>
            <a:endParaRPr lang="en-US" altLang="zh-CN" b="1" dirty="0"/>
          </a:p>
          <a:p>
            <a:pPr lvl="1"/>
            <a:r>
              <a:rPr lang="zh-CN" altLang="en-US" b="1" dirty="0"/>
              <a:t>旧值合并</a:t>
            </a:r>
            <a:endParaRPr lang="en-US" altLang="zh-CN" b="1" dirty="0"/>
          </a:p>
          <a:p>
            <a:pPr lvl="1"/>
            <a:r>
              <a:rPr lang="zh-CN" altLang="en-US" b="1" dirty="0"/>
              <a:t>重新分类</a:t>
            </a:r>
            <a:endParaRPr lang="en-US" altLang="zh-CN" b="1" dirty="0"/>
          </a:p>
          <a:p>
            <a:endParaRPr lang="en-US" altLang="zh-CN" dirty="0"/>
          </a:p>
          <a:p>
            <a:pPr marL="0" indent="0">
              <a:buNone/>
            </a:pPr>
            <a:endParaRPr lang="zh-CN" altLang="en-US" dirty="0"/>
          </a:p>
        </p:txBody>
      </p:sp>
      <p:sp>
        <p:nvSpPr>
          <p:cNvPr id="3" name="标题 2"/>
          <p:cNvSpPr>
            <a:spLocks noGrp="1"/>
          </p:cNvSpPr>
          <p:nvPr>
            <p:ph type="title"/>
          </p:nvPr>
        </p:nvSpPr>
        <p:spPr/>
        <p:txBody>
          <a:bodyPr>
            <a:normAutofit/>
          </a:bodyPr>
          <a:lstStyle/>
          <a:p>
            <a:r>
              <a:rPr lang="en-US" altLang="zh-CN" sz="3200" dirty="0">
                <a:latin typeface="黑体" panose="02010609060101010101" pitchFamily="49" charset="-122"/>
                <a:ea typeface="黑体" panose="02010609060101010101" pitchFamily="49" charset="-122"/>
              </a:rPr>
              <a:t>6.</a:t>
            </a:r>
            <a:r>
              <a:rPr lang="zh-CN" altLang="en-US" sz="3200" dirty="0">
                <a:latin typeface="黑体" panose="02010609060101010101" pitchFamily="49" charset="-122"/>
                <a:ea typeface="黑体" panose="02010609060101010101" pitchFamily="49" charset="-122"/>
              </a:rPr>
              <a:t>重分类</a:t>
            </a:r>
          </a:p>
        </p:txBody>
      </p:sp>
      <p:pic>
        <p:nvPicPr>
          <p:cNvPr id="4" name="图片 3"/>
          <p:cNvPicPr>
            <a:picLocks noChangeAspect="1"/>
          </p:cNvPicPr>
          <p:nvPr/>
        </p:nvPicPr>
        <p:blipFill>
          <a:blip r:embed="rId2"/>
          <a:stretch>
            <a:fillRect/>
          </a:stretch>
        </p:blipFill>
        <p:spPr>
          <a:xfrm>
            <a:off x="7030516" y="3429001"/>
            <a:ext cx="3766246" cy="2674640"/>
          </a:xfrm>
          <a:prstGeom prst="rect">
            <a:avLst/>
          </a:prstGeom>
        </p:spPr>
      </p:pic>
    </p:spTree>
    <p:extLst>
      <p:ext uri="{BB962C8B-B14F-4D97-AF65-F5344CB8AC3E}">
        <p14:creationId xmlns:p14="http://schemas.microsoft.com/office/powerpoint/2010/main" val="1079081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6120680" cy="4114801"/>
          </a:xfrm>
        </p:spPr>
        <p:txBody>
          <a:bodyPr/>
          <a:lstStyle/>
          <a:p>
            <a:pPr>
              <a:lnSpc>
                <a:spcPct val="100000"/>
              </a:lnSpc>
            </a:pPr>
            <a:r>
              <a:rPr lang="zh-CN" altLang="en-US" dirty="0">
                <a:solidFill>
                  <a:schemeClr val="accent1"/>
                </a:solidFill>
              </a:rPr>
              <a:t>新值替换</a:t>
            </a:r>
            <a:r>
              <a:rPr lang="zh-CN" altLang="en-US" dirty="0"/>
              <a:t>：主要用于数据更新，如气象信息的实时更新、土地利用类型的变更等。</a:t>
            </a:r>
            <a:endParaRPr lang="en-US" altLang="zh-CN" dirty="0"/>
          </a:p>
          <a:p>
            <a:pPr lvl="1"/>
            <a:r>
              <a:rPr lang="en-US" altLang="zh-CN" b="1" dirty="0"/>
              <a:t>【Spatial Analyst </a:t>
            </a:r>
            <a:r>
              <a:rPr lang="zh-CN" altLang="en-US" b="1" dirty="0"/>
              <a:t>工具</a:t>
            </a:r>
            <a:r>
              <a:rPr lang="en-US" altLang="zh-CN" b="1" dirty="0"/>
              <a:t>】|【</a:t>
            </a:r>
            <a:r>
              <a:rPr lang="zh-CN" altLang="en-US" b="1" dirty="0"/>
              <a:t>重分类</a:t>
            </a:r>
            <a:r>
              <a:rPr lang="en-US" altLang="zh-CN" b="1" dirty="0"/>
              <a:t>】|【</a:t>
            </a:r>
            <a:r>
              <a:rPr lang="zh-CN" altLang="en-US" b="1" dirty="0"/>
              <a:t>重分类</a:t>
            </a:r>
            <a:r>
              <a:rPr lang="en-US" altLang="zh-CN" b="1" dirty="0"/>
              <a:t>】</a:t>
            </a:r>
            <a:r>
              <a:rPr lang="zh-CN" altLang="en-US" b="1" dirty="0"/>
              <a:t>工具</a:t>
            </a:r>
            <a:endParaRPr lang="en-US" altLang="zh-CN" b="1" dirty="0"/>
          </a:p>
          <a:p>
            <a:pPr lvl="1"/>
            <a:r>
              <a:rPr lang="zh-CN" altLang="en-US" b="1" dirty="0"/>
              <a:t>输入“</a:t>
            </a:r>
            <a:r>
              <a:rPr lang="en-US" altLang="zh-CN" b="1" dirty="0" err="1"/>
              <a:t>landuse</a:t>
            </a:r>
            <a:r>
              <a:rPr lang="en-US" altLang="zh-CN" b="1" dirty="0"/>
              <a:t>”</a:t>
            </a:r>
            <a:r>
              <a:rPr lang="zh-CN" altLang="en-US" b="1" dirty="0"/>
              <a:t>作为需要变更的图层，选择变更字段”</a:t>
            </a:r>
            <a:r>
              <a:rPr lang="en-US" altLang="zh-CN" b="1" dirty="0"/>
              <a:t>Value</a:t>
            </a:r>
            <a:r>
              <a:rPr lang="zh-CN" altLang="en-US" b="1" dirty="0"/>
              <a:t> ”，以</a:t>
            </a:r>
            <a:r>
              <a:rPr lang="en-US" altLang="zh-CN" b="1" dirty="0"/>
              <a:t>6(</a:t>
            </a:r>
            <a:r>
              <a:rPr lang="zh-CN" altLang="en-US" b="1" dirty="0"/>
              <a:t>林地）代替</a:t>
            </a:r>
            <a:r>
              <a:rPr lang="en-US" altLang="zh-CN" b="1" dirty="0"/>
              <a:t>5</a:t>
            </a:r>
            <a:r>
              <a:rPr lang="zh-CN" altLang="en-US" b="1" dirty="0"/>
              <a:t>（农地）</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6.</a:t>
            </a:r>
            <a:r>
              <a:rPr lang="zh-CN" altLang="en-US" sz="3200" b="1" dirty="0">
                <a:latin typeface="黑体" panose="02010609060101010101" pitchFamily="49" charset="-122"/>
                <a:ea typeface="黑体" panose="02010609060101010101" pitchFamily="49" charset="-122"/>
              </a:rPr>
              <a:t>重分类</a:t>
            </a:r>
          </a:p>
        </p:txBody>
      </p:sp>
      <p:pic>
        <p:nvPicPr>
          <p:cNvPr id="4" name="图片 3"/>
          <p:cNvPicPr>
            <a:picLocks noChangeAspect="1"/>
          </p:cNvPicPr>
          <p:nvPr/>
        </p:nvPicPr>
        <p:blipFill>
          <a:blip r:embed="rId2"/>
          <a:stretch>
            <a:fillRect/>
          </a:stretch>
        </p:blipFill>
        <p:spPr>
          <a:xfrm>
            <a:off x="7690150" y="620688"/>
            <a:ext cx="4092894" cy="3061733"/>
          </a:xfrm>
          <a:prstGeom prst="rect">
            <a:avLst/>
          </a:prstGeom>
        </p:spPr>
      </p:pic>
      <p:pic>
        <p:nvPicPr>
          <p:cNvPr id="5" name="图片 4"/>
          <p:cNvPicPr>
            <a:picLocks noChangeAspect="1"/>
          </p:cNvPicPr>
          <p:nvPr/>
        </p:nvPicPr>
        <p:blipFill>
          <a:blip r:embed="rId3"/>
          <a:stretch>
            <a:fillRect/>
          </a:stretch>
        </p:blipFill>
        <p:spPr>
          <a:xfrm>
            <a:off x="7690150" y="3786289"/>
            <a:ext cx="4308918" cy="2976583"/>
          </a:xfrm>
          <a:prstGeom prst="rect">
            <a:avLst/>
          </a:prstGeom>
        </p:spPr>
      </p:pic>
      <p:pic>
        <p:nvPicPr>
          <p:cNvPr id="6" name="图片 5"/>
          <p:cNvPicPr>
            <a:picLocks noChangeAspect="1"/>
          </p:cNvPicPr>
          <p:nvPr/>
        </p:nvPicPr>
        <p:blipFill>
          <a:blip r:embed="rId4"/>
          <a:stretch>
            <a:fillRect/>
          </a:stretch>
        </p:blipFill>
        <p:spPr>
          <a:xfrm>
            <a:off x="11194300" y="5229200"/>
            <a:ext cx="723810" cy="1323810"/>
          </a:xfrm>
          <a:prstGeom prst="rect">
            <a:avLst/>
          </a:prstGeom>
        </p:spPr>
      </p:pic>
    </p:spTree>
    <p:extLst>
      <p:ext uri="{BB962C8B-B14F-4D97-AF65-F5344CB8AC3E}">
        <p14:creationId xmlns:p14="http://schemas.microsoft.com/office/powerpoint/2010/main" val="3233679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normAutofit/>
          </a:bodyPr>
          <a:lstStyle/>
          <a:p>
            <a:r>
              <a:rPr lang="zh-CN" altLang="en-US" dirty="0"/>
              <a:t>设置工作路径</a:t>
            </a:r>
            <a:endParaRPr lang="en-US" altLang="zh-CN" dirty="0"/>
          </a:p>
          <a:p>
            <a:r>
              <a:rPr lang="zh-CN" altLang="en-US" dirty="0"/>
              <a:t>设置单元大小</a:t>
            </a:r>
            <a:endParaRPr lang="en-US" altLang="zh-CN" dirty="0"/>
          </a:p>
          <a:p>
            <a:r>
              <a:rPr lang="zh-CN" altLang="en-US" dirty="0"/>
              <a:t>设置分析区域</a:t>
            </a:r>
            <a:endParaRPr lang="en-US" altLang="zh-CN" dirty="0"/>
          </a:p>
          <a:p>
            <a:r>
              <a:rPr lang="zh-CN" altLang="en-US" dirty="0"/>
              <a:t>设置坐标系统</a:t>
            </a:r>
            <a:endParaRPr lang="en-US" altLang="zh-CN" dirty="0"/>
          </a:p>
          <a:p>
            <a:r>
              <a:rPr lang="en-US" altLang="zh-CN" dirty="0"/>
              <a:t>……</a:t>
            </a:r>
            <a:endParaRPr lang="zh-CN" altLang="en-US" dirty="0"/>
          </a:p>
        </p:txBody>
      </p:sp>
      <p:sp>
        <p:nvSpPr>
          <p:cNvPr id="3" name="标题 2"/>
          <p:cNvSpPr>
            <a:spLocks noGrp="1"/>
          </p:cNvSpPr>
          <p:nvPr>
            <p:ph type="title"/>
          </p:nvPr>
        </p:nvSpPr>
        <p:spPr/>
        <p:txBody>
          <a:bodyPr>
            <a:normAutofit/>
          </a:bodyPr>
          <a:lstStyle/>
          <a:p>
            <a:r>
              <a:rPr lang="en-US" altLang="zh-CN" sz="3200" dirty="0"/>
              <a:t>1. </a:t>
            </a:r>
            <a:r>
              <a:rPr lang="zh-CN" altLang="en-US" sz="3200" dirty="0"/>
              <a:t>设置分析环境</a:t>
            </a:r>
          </a:p>
        </p:txBody>
      </p:sp>
      <p:pic>
        <p:nvPicPr>
          <p:cNvPr id="4" name="图片 3"/>
          <p:cNvPicPr>
            <a:picLocks noChangeAspect="1"/>
          </p:cNvPicPr>
          <p:nvPr/>
        </p:nvPicPr>
        <p:blipFill>
          <a:blip r:embed="rId3"/>
          <a:stretch>
            <a:fillRect/>
          </a:stretch>
        </p:blipFill>
        <p:spPr>
          <a:xfrm>
            <a:off x="8614692" y="1573371"/>
            <a:ext cx="3024334" cy="5068539"/>
          </a:xfrm>
          <a:prstGeom prst="rect">
            <a:avLst/>
          </a:prstGeom>
        </p:spPr>
      </p:pic>
      <p:pic>
        <p:nvPicPr>
          <p:cNvPr id="6" name="图片 5"/>
          <p:cNvPicPr>
            <a:picLocks noChangeAspect="1"/>
          </p:cNvPicPr>
          <p:nvPr/>
        </p:nvPicPr>
        <p:blipFill>
          <a:blip r:embed="rId4"/>
          <a:stretch>
            <a:fillRect/>
          </a:stretch>
        </p:blipFill>
        <p:spPr>
          <a:xfrm>
            <a:off x="6497986" y="1700808"/>
            <a:ext cx="2088232" cy="4031615"/>
          </a:xfrm>
          <a:prstGeom prst="rect">
            <a:avLst/>
          </a:prstGeom>
        </p:spPr>
      </p:pic>
    </p:spTree>
    <p:extLst>
      <p:ext uri="{BB962C8B-B14F-4D97-AF65-F5344CB8AC3E}">
        <p14:creationId xmlns:p14="http://schemas.microsoft.com/office/powerpoint/2010/main" val="4202621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pPr>
              <a:lnSpc>
                <a:spcPct val="100000"/>
              </a:lnSpc>
            </a:pPr>
            <a:r>
              <a:rPr lang="zh-CN" altLang="en-US" dirty="0">
                <a:solidFill>
                  <a:schemeClr val="accent1"/>
                </a:solidFill>
              </a:rPr>
              <a:t>空值设置</a:t>
            </a:r>
            <a:r>
              <a:rPr lang="zh-CN" altLang="en-US" dirty="0"/>
              <a:t>：设置空值通常用来控制栅格计算</a:t>
            </a:r>
            <a:r>
              <a:rPr lang="en-US" altLang="zh-CN" dirty="0"/>
              <a:t>,</a:t>
            </a:r>
            <a:r>
              <a:rPr lang="zh-CN" altLang="en-US" dirty="0"/>
              <a:t>土地变更后需要查找土地变更区域。</a:t>
            </a:r>
            <a:endParaRPr lang="en-US" altLang="zh-CN" dirty="0"/>
          </a:p>
          <a:p>
            <a:pPr lvl="1"/>
            <a:r>
              <a:rPr lang="en-US" altLang="zh-CN" b="1" dirty="0"/>
              <a:t>【Spatial Analyst </a:t>
            </a:r>
            <a:r>
              <a:rPr lang="zh-CN" altLang="en-US" b="1" dirty="0"/>
              <a:t>工具</a:t>
            </a:r>
            <a:r>
              <a:rPr lang="en-US" altLang="zh-CN" b="1" dirty="0"/>
              <a:t>】|【</a:t>
            </a:r>
            <a:r>
              <a:rPr lang="zh-CN" altLang="en-US" b="1" dirty="0"/>
              <a:t>地图代数</a:t>
            </a:r>
            <a:r>
              <a:rPr lang="en-US" altLang="zh-CN" b="1" dirty="0"/>
              <a:t>】|【</a:t>
            </a:r>
            <a:r>
              <a:rPr lang="zh-CN" altLang="en-US" b="1" dirty="0"/>
              <a:t>栅格计算器</a:t>
            </a:r>
            <a:r>
              <a:rPr lang="en-US" altLang="zh-CN" b="1" dirty="0"/>
              <a:t>】</a:t>
            </a:r>
          </a:p>
          <a:p>
            <a:pPr lvl="1"/>
            <a:endParaRPr lang="en-US" altLang="zh-CN" dirty="0"/>
          </a:p>
          <a:p>
            <a:pPr lvl="1"/>
            <a:endParaRPr lang="en-US" altLang="zh-CN" dirty="0"/>
          </a:p>
          <a:p>
            <a:pPr lvl="1"/>
            <a:endParaRPr lang="en-US" altLang="zh-CN" dirty="0"/>
          </a:p>
        </p:txBody>
      </p:sp>
      <p:sp>
        <p:nvSpPr>
          <p:cNvPr id="3" name="标题 2"/>
          <p:cNvSpPr>
            <a:spLocks noGrp="1"/>
          </p:cNvSpPr>
          <p:nvPr>
            <p:ph type="title"/>
          </p:nvPr>
        </p:nvSpPr>
        <p:spPr/>
        <p:txBody>
          <a:bodyPr>
            <a:normAutofit/>
          </a:bodyPr>
          <a:lstStyle/>
          <a:p>
            <a:r>
              <a:rPr lang="en-US" altLang="zh-CN" sz="3200" dirty="0">
                <a:latin typeface="黑体" panose="02010609060101010101" pitchFamily="49" charset="-122"/>
                <a:ea typeface="黑体" panose="02010609060101010101" pitchFamily="49" charset="-122"/>
              </a:rPr>
              <a:t>6.</a:t>
            </a:r>
            <a:r>
              <a:rPr lang="zh-CN" altLang="en-US" sz="3200" dirty="0">
                <a:latin typeface="黑体" panose="02010609060101010101" pitchFamily="49" charset="-122"/>
                <a:ea typeface="黑体" panose="02010609060101010101" pitchFamily="49" charset="-122"/>
              </a:rPr>
              <a:t>重分类</a:t>
            </a:r>
          </a:p>
        </p:txBody>
      </p:sp>
      <p:pic>
        <p:nvPicPr>
          <p:cNvPr id="4" name="图片 3"/>
          <p:cNvPicPr>
            <a:picLocks noChangeAspect="1"/>
          </p:cNvPicPr>
          <p:nvPr/>
        </p:nvPicPr>
        <p:blipFill>
          <a:blip r:embed="rId2"/>
          <a:stretch>
            <a:fillRect/>
          </a:stretch>
        </p:blipFill>
        <p:spPr>
          <a:xfrm>
            <a:off x="943885" y="3501008"/>
            <a:ext cx="4638462" cy="3695435"/>
          </a:xfrm>
          <a:prstGeom prst="rect">
            <a:avLst/>
          </a:prstGeom>
        </p:spPr>
      </p:pic>
      <p:pic>
        <p:nvPicPr>
          <p:cNvPr id="6" name="图片 5"/>
          <p:cNvPicPr>
            <a:picLocks noChangeAspect="1"/>
          </p:cNvPicPr>
          <p:nvPr/>
        </p:nvPicPr>
        <p:blipFill>
          <a:blip r:embed="rId3"/>
          <a:stretch>
            <a:fillRect/>
          </a:stretch>
        </p:blipFill>
        <p:spPr>
          <a:xfrm>
            <a:off x="10260251" y="6164416"/>
            <a:ext cx="742857" cy="533333"/>
          </a:xfrm>
          <a:prstGeom prst="rect">
            <a:avLst/>
          </a:prstGeom>
        </p:spPr>
      </p:pic>
      <p:sp>
        <p:nvSpPr>
          <p:cNvPr id="7" name="文本框 6"/>
          <p:cNvSpPr txBox="1"/>
          <p:nvPr/>
        </p:nvSpPr>
        <p:spPr>
          <a:xfrm>
            <a:off x="10045009" y="5445224"/>
            <a:ext cx="2026067" cy="738664"/>
          </a:xfrm>
          <a:prstGeom prst="rect">
            <a:avLst/>
          </a:prstGeom>
          <a:noFill/>
        </p:spPr>
        <p:txBody>
          <a:bodyPr wrap="square" rtlCol="0">
            <a:spAutoFit/>
          </a:bodyPr>
          <a:lstStyle/>
          <a:p>
            <a:r>
              <a:rPr lang="en-US" altLang="zh-CN" dirty="0"/>
              <a:t>0</a:t>
            </a:r>
            <a:r>
              <a:rPr lang="zh-CN" altLang="en-US" sz="1200" dirty="0"/>
              <a:t>表示土地利用类型未变更</a:t>
            </a:r>
            <a:endParaRPr lang="en-US" altLang="zh-CN" sz="1200" dirty="0"/>
          </a:p>
          <a:p>
            <a:r>
              <a:rPr lang="en-US" altLang="zh-CN" sz="1200" dirty="0"/>
              <a:t>1 </a:t>
            </a:r>
            <a:r>
              <a:rPr lang="zh-CN" altLang="en-US" sz="1200" dirty="0"/>
              <a:t>表示土地利用类型已变更</a:t>
            </a:r>
            <a:endParaRPr lang="en-US" altLang="zh-CN" sz="1200" dirty="0"/>
          </a:p>
          <a:p>
            <a:endParaRPr lang="zh-CN" altLang="en-US" sz="1200" dirty="0"/>
          </a:p>
        </p:txBody>
      </p:sp>
      <p:pic>
        <p:nvPicPr>
          <p:cNvPr id="8" name="图片 7"/>
          <p:cNvPicPr>
            <a:picLocks noChangeAspect="1"/>
          </p:cNvPicPr>
          <p:nvPr/>
        </p:nvPicPr>
        <p:blipFill>
          <a:blip r:embed="rId4"/>
          <a:stretch>
            <a:fillRect/>
          </a:stretch>
        </p:blipFill>
        <p:spPr>
          <a:xfrm>
            <a:off x="5764322" y="3501008"/>
            <a:ext cx="4468161" cy="3667025"/>
          </a:xfrm>
          <a:prstGeom prst="rect">
            <a:avLst/>
          </a:prstGeom>
        </p:spPr>
      </p:pic>
    </p:spTree>
    <p:extLst>
      <p:ext uri="{BB962C8B-B14F-4D97-AF65-F5344CB8AC3E}">
        <p14:creationId xmlns:p14="http://schemas.microsoft.com/office/powerpoint/2010/main" val="3371278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pPr lvl="1"/>
            <a:r>
              <a:rPr lang="en-US" altLang="zh-CN" b="1" dirty="0"/>
              <a:t>【Spatial Analyst </a:t>
            </a:r>
            <a:r>
              <a:rPr lang="zh-CN" altLang="en-US" b="1" dirty="0"/>
              <a:t>工具</a:t>
            </a:r>
            <a:r>
              <a:rPr lang="en-US" altLang="zh-CN" b="1" dirty="0"/>
              <a:t>】|【</a:t>
            </a:r>
            <a:r>
              <a:rPr lang="zh-CN" altLang="en-US" b="1" dirty="0"/>
              <a:t>重分类</a:t>
            </a:r>
            <a:r>
              <a:rPr lang="en-US" altLang="zh-CN" b="1" dirty="0"/>
              <a:t>】|【</a:t>
            </a:r>
            <a:r>
              <a:rPr lang="zh-CN" altLang="en-US" b="1" dirty="0"/>
              <a:t>重分类</a:t>
            </a:r>
            <a:r>
              <a:rPr lang="en-US" altLang="zh-CN" b="1" dirty="0"/>
              <a:t>】</a:t>
            </a:r>
            <a:r>
              <a:rPr lang="zh-CN" altLang="en-US" b="1" dirty="0"/>
              <a:t>工具</a:t>
            </a:r>
            <a:endParaRPr lang="en-US" altLang="zh-CN" b="1" dirty="0"/>
          </a:p>
          <a:p>
            <a:pPr lvl="2"/>
            <a:r>
              <a:rPr lang="zh-CN" altLang="en-US" b="1" dirty="0"/>
              <a:t>将旧值中的</a:t>
            </a:r>
            <a:r>
              <a:rPr lang="en-US" altLang="zh-CN" b="1" dirty="0"/>
              <a:t>0</a:t>
            </a:r>
            <a:r>
              <a:rPr lang="zh-CN" altLang="en-US" b="1" dirty="0"/>
              <a:t>值（为变更的土地利用类型）所对应的新值设置为</a:t>
            </a:r>
            <a:r>
              <a:rPr lang="en-US" altLang="zh-CN" b="1" dirty="0" err="1"/>
              <a:t>NoData</a:t>
            </a:r>
            <a:endParaRPr lang="en-US" altLang="zh-CN" b="1" dirty="0"/>
          </a:p>
        </p:txBody>
      </p:sp>
      <p:sp>
        <p:nvSpPr>
          <p:cNvPr id="3" name="标题 2"/>
          <p:cNvSpPr>
            <a:spLocks noGrp="1"/>
          </p:cNvSpPr>
          <p:nvPr>
            <p:ph type="title"/>
          </p:nvPr>
        </p:nvSpPr>
        <p:spPr/>
        <p:txBody>
          <a:bodyPr>
            <a:normAutofit/>
          </a:bodyPr>
          <a:lstStyle/>
          <a:p>
            <a:r>
              <a:rPr lang="en-US" altLang="zh-CN" sz="3200" dirty="0">
                <a:latin typeface="黑体" panose="02010609060101010101" pitchFamily="49" charset="-122"/>
                <a:ea typeface="黑体" panose="02010609060101010101" pitchFamily="49" charset="-122"/>
              </a:rPr>
              <a:t>6.</a:t>
            </a:r>
            <a:r>
              <a:rPr lang="zh-CN" altLang="en-US" sz="3200" dirty="0">
                <a:latin typeface="黑体" panose="02010609060101010101" pitchFamily="49" charset="-122"/>
                <a:ea typeface="黑体" panose="02010609060101010101" pitchFamily="49" charset="-122"/>
              </a:rPr>
              <a:t>重分类</a:t>
            </a:r>
          </a:p>
        </p:txBody>
      </p:sp>
      <p:pic>
        <p:nvPicPr>
          <p:cNvPr id="4" name="图片 3"/>
          <p:cNvPicPr>
            <a:picLocks noChangeAspect="1"/>
          </p:cNvPicPr>
          <p:nvPr/>
        </p:nvPicPr>
        <p:blipFill>
          <a:blip r:embed="rId2"/>
          <a:stretch>
            <a:fillRect/>
          </a:stretch>
        </p:blipFill>
        <p:spPr>
          <a:xfrm>
            <a:off x="1479105" y="2985229"/>
            <a:ext cx="4896543" cy="3880431"/>
          </a:xfrm>
          <a:prstGeom prst="rect">
            <a:avLst/>
          </a:prstGeom>
        </p:spPr>
      </p:pic>
      <p:pic>
        <p:nvPicPr>
          <p:cNvPr id="5" name="图片 4"/>
          <p:cNvPicPr>
            <a:picLocks noChangeAspect="1"/>
          </p:cNvPicPr>
          <p:nvPr/>
        </p:nvPicPr>
        <p:blipFill>
          <a:blip r:embed="rId3"/>
          <a:stretch>
            <a:fillRect/>
          </a:stretch>
        </p:blipFill>
        <p:spPr>
          <a:xfrm>
            <a:off x="6482596" y="3101634"/>
            <a:ext cx="4580952" cy="3647619"/>
          </a:xfrm>
          <a:prstGeom prst="rect">
            <a:avLst/>
          </a:prstGeom>
        </p:spPr>
      </p:pic>
      <p:pic>
        <p:nvPicPr>
          <p:cNvPr id="6" name="图片 5"/>
          <p:cNvPicPr>
            <a:picLocks noChangeAspect="1"/>
          </p:cNvPicPr>
          <p:nvPr/>
        </p:nvPicPr>
        <p:blipFill>
          <a:blip r:embed="rId4"/>
          <a:stretch>
            <a:fillRect/>
          </a:stretch>
        </p:blipFill>
        <p:spPr>
          <a:xfrm>
            <a:off x="11402240" y="5517232"/>
            <a:ext cx="838095" cy="380952"/>
          </a:xfrm>
          <a:prstGeom prst="rect">
            <a:avLst/>
          </a:prstGeom>
        </p:spPr>
      </p:pic>
    </p:spTree>
    <p:extLst>
      <p:ext uri="{BB962C8B-B14F-4D97-AF65-F5344CB8AC3E}">
        <p14:creationId xmlns:p14="http://schemas.microsoft.com/office/powerpoint/2010/main" val="1535700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solidFill>
                  <a:schemeClr val="accent1"/>
                </a:solidFill>
              </a:rPr>
              <a:t>旧值合并</a:t>
            </a:r>
            <a:r>
              <a:rPr lang="zh-CN" altLang="en-US" dirty="0"/>
              <a:t>：主要为了简化栅格信息</a:t>
            </a:r>
            <a:endParaRPr lang="en-US" altLang="zh-CN" dirty="0"/>
          </a:p>
          <a:p>
            <a:pPr lvl="1"/>
            <a:r>
              <a:rPr lang="en-US" altLang="zh-CN" b="1" dirty="0"/>
              <a:t>【Spatial Analyst </a:t>
            </a:r>
            <a:r>
              <a:rPr lang="zh-CN" altLang="en-US" b="1" dirty="0"/>
              <a:t>工具</a:t>
            </a:r>
            <a:r>
              <a:rPr lang="en-US" altLang="zh-CN" b="1" dirty="0"/>
              <a:t>】|【</a:t>
            </a:r>
            <a:r>
              <a:rPr lang="zh-CN" altLang="en-US" b="1" dirty="0"/>
              <a:t>重分类</a:t>
            </a:r>
            <a:r>
              <a:rPr lang="en-US" altLang="zh-CN" b="1" dirty="0"/>
              <a:t>】|【</a:t>
            </a:r>
            <a:r>
              <a:rPr lang="zh-CN" altLang="en-US" b="1" dirty="0"/>
              <a:t>重分类</a:t>
            </a:r>
            <a:r>
              <a:rPr lang="en-US" altLang="zh-CN" b="1" dirty="0"/>
              <a:t>】</a:t>
            </a:r>
            <a:r>
              <a:rPr lang="zh-CN" altLang="en-US" b="1" dirty="0"/>
              <a:t>工具</a:t>
            </a:r>
            <a:endParaRPr lang="en-US" altLang="zh-CN" b="1" dirty="0"/>
          </a:p>
          <a:p>
            <a:pPr lvl="1"/>
            <a:endParaRPr lang="en-US" altLang="zh-CN" b="1" dirty="0"/>
          </a:p>
          <a:p>
            <a:pPr lvl="1"/>
            <a:endParaRPr lang="en-US" altLang="zh-CN" dirty="0"/>
          </a:p>
          <a:p>
            <a:pPr lvl="1"/>
            <a:endParaRPr lang="en-US" altLang="zh-CN" dirty="0"/>
          </a:p>
        </p:txBody>
      </p:sp>
      <p:sp>
        <p:nvSpPr>
          <p:cNvPr id="3" name="标题 2"/>
          <p:cNvSpPr>
            <a:spLocks noGrp="1"/>
          </p:cNvSpPr>
          <p:nvPr>
            <p:ph type="title"/>
          </p:nvPr>
        </p:nvSpPr>
        <p:spPr/>
        <p:txBody>
          <a:bodyPr>
            <a:normAutofit/>
          </a:bodyPr>
          <a:lstStyle/>
          <a:p>
            <a:r>
              <a:rPr lang="en-US" altLang="zh-CN" sz="3200" dirty="0">
                <a:latin typeface="黑体" panose="02010609060101010101" pitchFamily="49" charset="-122"/>
                <a:ea typeface="黑体" panose="02010609060101010101" pitchFamily="49" charset="-122"/>
              </a:rPr>
              <a:t>6.</a:t>
            </a:r>
            <a:r>
              <a:rPr lang="zh-CN" altLang="en-US" sz="3200" dirty="0">
                <a:latin typeface="黑体" panose="02010609060101010101" pitchFamily="49" charset="-122"/>
                <a:ea typeface="黑体" panose="02010609060101010101" pitchFamily="49" charset="-122"/>
              </a:rPr>
              <a:t>重分类</a:t>
            </a:r>
          </a:p>
        </p:txBody>
      </p:sp>
      <p:pic>
        <p:nvPicPr>
          <p:cNvPr id="4" name="图片 3"/>
          <p:cNvPicPr>
            <a:picLocks noChangeAspect="1"/>
          </p:cNvPicPr>
          <p:nvPr/>
        </p:nvPicPr>
        <p:blipFill>
          <a:blip r:embed="rId2"/>
          <a:stretch>
            <a:fillRect/>
          </a:stretch>
        </p:blipFill>
        <p:spPr>
          <a:xfrm>
            <a:off x="4560062" y="3241257"/>
            <a:ext cx="3730026" cy="3303116"/>
          </a:xfrm>
          <a:prstGeom prst="rect">
            <a:avLst/>
          </a:prstGeom>
        </p:spPr>
      </p:pic>
      <p:pic>
        <p:nvPicPr>
          <p:cNvPr id="5" name="图片 4"/>
          <p:cNvPicPr>
            <a:picLocks noChangeAspect="1"/>
          </p:cNvPicPr>
          <p:nvPr/>
        </p:nvPicPr>
        <p:blipFill>
          <a:blip r:embed="rId3"/>
          <a:stretch>
            <a:fillRect/>
          </a:stretch>
        </p:blipFill>
        <p:spPr>
          <a:xfrm>
            <a:off x="8306492" y="3241257"/>
            <a:ext cx="3350674" cy="3274835"/>
          </a:xfrm>
          <a:prstGeom prst="rect">
            <a:avLst/>
          </a:prstGeom>
        </p:spPr>
      </p:pic>
      <p:pic>
        <p:nvPicPr>
          <p:cNvPr id="6" name="图片 5"/>
          <p:cNvPicPr>
            <a:picLocks noChangeAspect="1"/>
          </p:cNvPicPr>
          <p:nvPr/>
        </p:nvPicPr>
        <p:blipFill>
          <a:blip r:embed="rId4"/>
          <a:stretch>
            <a:fillRect/>
          </a:stretch>
        </p:blipFill>
        <p:spPr>
          <a:xfrm>
            <a:off x="1178097" y="3253434"/>
            <a:ext cx="3398766" cy="3278761"/>
          </a:xfrm>
          <a:prstGeom prst="rect">
            <a:avLst/>
          </a:prstGeom>
        </p:spPr>
      </p:pic>
      <p:pic>
        <p:nvPicPr>
          <p:cNvPr id="7" name="图片 6"/>
          <p:cNvPicPr>
            <a:picLocks noChangeAspect="1"/>
          </p:cNvPicPr>
          <p:nvPr/>
        </p:nvPicPr>
        <p:blipFill>
          <a:blip r:embed="rId5"/>
          <a:stretch>
            <a:fillRect/>
          </a:stretch>
        </p:blipFill>
        <p:spPr>
          <a:xfrm>
            <a:off x="-345713" y="4839902"/>
            <a:ext cx="1523810" cy="1676190"/>
          </a:xfrm>
          <a:prstGeom prst="rect">
            <a:avLst/>
          </a:prstGeom>
        </p:spPr>
      </p:pic>
      <p:pic>
        <p:nvPicPr>
          <p:cNvPr id="8" name="图片 7"/>
          <p:cNvPicPr>
            <a:picLocks noChangeAspect="1"/>
          </p:cNvPicPr>
          <p:nvPr/>
        </p:nvPicPr>
        <p:blipFill>
          <a:blip r:embed="rId6"/>
          <a:stretch>
            <a:fillRect/>
          </a:stretch>
        </p:blipFill>
        <p:spPr>
          <a:xfrm>
            <a:off x="11693597" y="5923298"/>
            <a:ext cx="876190" cy="592794"/>
          </a:xfrm>
          <a:prstGeom prst="rect">
            <a:avLst/>
          </a:prstGeom>
        </p:spPr>
      </p:pic>
    </p:spTree>
    <p:extLst>
      <p:ext uri="{BB962C8B-B14F-4D97-AF65-F5344CB8AC3E}">
        <p14:creationId xmlns:p14="http://schemas.microsoft.com/office/powerpoint/2010/main" val="980095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988840"/>
            <a:ext cx="5832648" cy="4114801"/>
          </a:xfrm>
        </p:spPr>
        <p:txBody>
          <a:bodyPr>
            <a:normAutofit lnSpcReduction="10000"/>
          </a:bodyPr>
          <a:lstStyle/>
          <a:p>
            <a:r>
              <a:rPr lang="zh-CN" altLang="en-US" dirty="0">
                <a:solidFill>
                  <a:schemeClr val="accent1"/>
                </a:solidFill>
              </a:rPr>
              <a:t>重新分类</a:t>
            </a:r>
            <a:r>
              <a:rPr lang="zh-CN" altLang="en-US" dirty="0"/>
              <a:t>：对数据采用新的等级体系分类</a:t>
            </a:r>
            <a:endParaRPr lang="en-US" altLang="zh-CN" dirty="0"/>
          </a:p>
          <a:p>
            <a:pPr lvl="1"/>
            <a:r>
              <a:rPr lang="en-US" altLang="zh-CN" b="1" dirty="0"/>
              <a:t>【Spatial Analyst </a:t>
            </a:r>
            <a:r>
              <a:rPr lang="zh-CN" altLang="en-US" b="1" dirty="0"/>
              <a:t>工具</a:t>
            </a:r>
            <a:r>
              <a:rPr lang="en-US" altLang="zh-CN" b="1" dirty="0"/>
              <a:t>】|【</a:t>
            </a:r>
            <a:r>
              <a:rPr lang="zh-CN" altLang="en-US" b="1" dirty="0"/>
              <a:t>重分类</a:t>
            </a:r>
            <a:r>
              <a:rPr lang="en-US" altLang="zh-CN" b="1" dirty="0"/>
              <a:t>】|【</a:t>
            </a:r>
            <a:r>
              <a:rPr lang="zh-CN" altLang="en-US" b="1" dirty="0"/>
              <a:t>重分类</a:t>
            </a:r>
            <a:r>
              <a:rPr lang="en-US" altLang="zh-CN" b="1" dirty="0"/>
              <a:t>】</a:t>
            </a:r>
            <a:r>
              <a:rPr lang="zh-CN" altLang="en-US" b="1" dirty="0"/>
              <a:t>工具</a:t>
            </a:r>
            <a:r>
              <a:rPr lang="en-US" altLang="zh-CN" b="1" dirty="0"/>
              <a:t>.</a:t>
            </a:r>
          </a:p>
          <a:p>
            <a:pPr lvl="1"/>
            <a:r>
              <a:rPr lang="en-US" altLang="zh-CN" b="1" dirty="0"/>
              <a:t>【</a:t>
            </a:r>
            <a:r>
              <a:rPr lang="zh-CN" altLang="en-US" b="1" dirty="0"/>
              <a:t>分类</a:t>
            </a:r>
            <a:r>
              <a:rPr lang="en-US" altLang="zh-CN" b="1" dirty="0"/>
              <a:t>】|【</a:t>
            </a:r>
            <a:r>
              <a:rPr lang="zh-CN" altLang="en-US" b="1" dirty="0"/>
              <a:t>方法</a:t>
            </a:r>
            <a:r>
              <a:rPr lang="en-US" altLang="zh-CN" b="1" dirty="0"/>
              <a:t>】</a:t>
            </a:r>
            <a:r>
              <a:rPr lang="zh-CN" altLang="en-US" b="1" dirty="0"/>
              <a:t>，选择手工分类、相等间距、自定义间距、分位数、自然断点分级法、几何间距、标准差等方法</a:t>
            </a:r>
            <a:endParaRPr lang="en-US" altLang="zh-CN" b="1" dirty="0"/>
          </a:p>
          <a:p>
            <a:pPr lvl="1"/>
            <a:r>
              <a:rPr lang="zh-CN" altLang="en-US" b="1" dirty="0"/>
              <a:t>可修改中断值</a:t>
            </a:r>
            <a:endParaRPr lang="en-US" altLang="zh-CN" b="1" dirty="0"/>
          </a:p>
          <a:p>
            <a:pPr lvl="1"/>
            <a:endParaRPr lang="en-US" altLang="zh-CN" dirty="0"/>
          </a:p>
          <a:p>
            <a:endParaRPr lang="en-US" altLang="zh-CN" dirty="0"/>
          </a:p>
          <a:p>
            <a:pPr lvl="1"/>
            <a:endParaRPr lang="en-US" altLang="zh-CN" dirty="0"/>
          </a:p>
        </p:txBody>
      </p:sp>
      <p:sp>
        <p:nvSpPr>
          <p:cNvPr id="3" name="标题 2"/>
          <p:cNvSpPr>
            <a:spLocks noGrp="1"/>
          </p:cNvSpPr>
          <p:nvPr>
            <p:ph type="title"/>
          </p:nvPr>
        </p:nvSpPr>
        <p:spPr/>
        <p:txBody>
          <a:bodyPr>
            <a:normAutofit/>
          </a:bodyPr>
          <a:lstStyle/>
          <a:p>
            <a:r>
              <a:rPr lang="en-US" altLang="zh-CN" sz="3200" dirty="0">
                <a:latin typeface="黑体" panose="02010609060101010101" pitchFamily="49" charset="-122"/>
                <a:ea typeface="黑体" panose="02010609060101010101" pitchFamily="49" charset="-122"/>
              </a:rPr>
              <a:t>6.</a:t>
            </a:r>
            <a:r>
              <a:rPr lang="zh-CN" altLang="en-US" sz="3200" dirty="0">
                <a:latin typeface="黑体" panose="02010609060101010101" pitchFamily="49" charset="-122"/>
                <a:ea typeface="黑体" panose="02010609060101010101" pitchFamily="49" charset="-122"/>
              </a:rPr>
              <a:t>重分类</a:t>
            </a:r>
          </a:p>
        </p:txBody>
      </p:sp>
      <p:pic>
        <p:nvPicPr>
          <p:cNvPr id="5" name="图片 4"/>
          <p:cNvPicPr>
            <a:picLocks noChangeAspect="1"/>
          </p:cNvPicPr>
          <p:nvPr/>
        </p:nvPicPr>
        <p:blipFill>
          <a:blip r:embed="rId2"/>
          <a:stretch>
            <a:fillRect/>
          </a:stretch>
        </p:blipFill>
        <p:spPr>
          <a:xfrm>
            <a:off x="6929868" y="281166"/>
            <a:ext cx="3629040" cy="2802682"/>
          </a:xfrm>
          <a:prstGeom prst="rect">
            <a:avLst/>
          </a:prstGeom>
        </p:spPr>
      </p:pic>
      <p:pic>
        <p:nvPicPr>
          <p:cNvPr id="6" name="图片 5"/>
          <p:cNvPicPr>
            <a:picLocks noChangeAspect="1"/>
          </p:cNvPicPr>
          <p:nvPr/>
        </p:nvPicPr>
        <p:blipFill>
          <a:blip r:embed="rId3"/>
          <a:stretch>
            <a:fillRect/>
          </a:stretch>
        </p:blipFill>
        <p:spPr>
          <a:xfrm>
            <a:off x="6929869" y="1439554"/>
            <a:ext cx="3629040" cy="2718357"/>
          </a:xfrm>
          <a:prstGeom prst="rect">
            <a:avLst/>
          </a:prstGeom>
        </p:spPr>
      </p:pic>
      <p:pic>
        <p:nvPicPr>
          <p:cNvPr id="7" name="图片 6"/>
          <p:cNvPicPr>
            <a:picLocks noChangeAspect="1"/>
          </p:cNvPicPr>
          <p:nvPr/>
        </p:nvPicPr>
        <p:blipFill>
          <a:blip r:embed="rId4"/>
          <a:stretch>
            <a:fillRect/>
          </a:stretch>
        </p:blipFill>
        <p:spPr>
          <a:xfrm>
            <a:off x="6952349" y="4046240"/>
            <a:ext cx="3606559" cy="2795610"/>
          </a:xfrm>
          <a:prstGeom prst="rect">
            <a:avLst/>
          </a:prstGeom>
        </p:spPr>
      </p:pic>
      <p:pic>
        <p:nvPicPr>
          <p:cNvPr id="8" name="图片 7"/>
          <p:cNvPicPr>
            <a:picLocks noChangeAspect="1"/>
          </p:cNvPicPr>
          <p:nvPr/>
        </p:nvPicPr>
        <p:blipFill>
          <a:blip r:embed="rId5"/>
          <a:stretch>
            <a:fillRect/>
          </a:stretch>
        </p:blipFill>
        <p:spPr>
          <a:xfrm>
            <a:off x="10581388" y="5222574"/>
            <a:ext cx="802358" cy="1323810"/>
          </a:xfrm>
          <a:prstGeom prst="rect">
            <a:avLst/>
          </a:prstGeom>
        </p:spPr>
      </p:pic>
    </p:spTree>
    <p:extLst>
      <p:ext uri="{BB962C8B-B14F-4D97-AF65-F5344CB8AC3E}">
        <p14:creationId xmlns:p14="http://schemas.microsoft.com/office/powerpoint/2010/main" val="1780936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772816"/>
            <a:ext cx="9937104" cy="4114801"/>
          </a:xfrm>
        </p:spPr>
        <p:txBody>
          <a:bodyPr>
            <a:noAutofit/>
          </a:bodyPr>
          <a:lstStyle/>
          <a:p>
            <a:pPr>
              <a:lnSpc>
                <a:spcPct val="150000"/>
              </a:lnSpc>
            </a:pPr>
            <a:r>
              <a:rPr lang="zh-CN" altLang="en-US" sz="2400" dirty="0">
                <a:solidFill>
                  <a:schemeClr val="accent1"/>
                </a:solidFill>
              </a:rPr>
              <a:t>统计分析</a:t>
            </a:r>
            <a:r>
              <a:rPr lang="zh-CN" altLang="en-US" sz="2400" dirty="0"/>
              <a:t>：可以从</a:t>
            </a:r>
            <a:r>
              <a:rPr lang="en-US" altLang="zh-CN" sz="2400" dirty="0"/>
              <a:t>GIS</a:t>
            </a:r>
            <a:r>
              <a:rPr lang="zh-CN" altLang="en-US" sz="2400" dirty="0"/>
              <a:t>数据中提取地图无法获得的额外信息，如数据的分布情况、空间趋势等。</a:t>
            </a:r>
            <a:endParaRPr lang="en-US" altLang="zh-CN" sz="2400" dirty="0"/>
          </a:p>
          <a:p>
            <a:pPr>
              <a:lnSpc>
                <a:spcPct val="150000"/>
              </a:lnSpc>
            </a:pPr>
            <a:r>
              <a:rPr lang="zh-CN" altLang="en-US" sz="2400" dirty="0"/>
              <a:t>常用于探索数据，如检查特定属性值的分布或者查异常值（极高值或极低值）、统计分析有助于重分类或查找错误。</a:t>
            </a:r>
            <a:endParaRPr lang="en-US" altLang="zh-CN" sz="2400" dirty="0"/>
          </a:p>
          <a:p>
            <a:pPr>
              <a:lnSpc>
                <a:spcPct val="150000"/>
              </a:lnSpc>
            </a:pPr>
            <a:r>
              <a:rPr lang="zh-CN" altLang="en-US" sz="2400" dirty="0"/>
              <a:t>统计分析还可以进行分类汇总；还可以用于识别和确认空间模式，如判断一组要素的中心、方向趋势或者要素是否聚类。</a:t>
            </a:r>
            <a:endParaRPr lang="en-US" altLang="zh-CN" sz="2400" dirty="0"/>
          </a:p>
          <a:p>
            <a:pPr lvl="1"/>
            <a:r>
              <a:rPr lang="zh-CN" altLang="en-US" b="1" dirty="0">
                <a:solidFill>
                  <a:schemeClr val="accent1"/>
                </a:solidFill>
              </a:rPr>
              <a:t>像元统计</a:t>
            </a:r>
            <a:endParaRPr lang="en-US" altLang="zh-CN" b="1" dirty="0">
              <a:solidFill>
                <a:schemeClr val="accent1"/>
              </a:solidFill>
            </a:endParaRPr>
          </a:p>
          <a:p>
            <a:pPr lvl="1"/>
            <a:r>
              <a:rPr lang="zh-CN" altLang="en-US" b="1" dirty="0">
                <a:solidFill>
                  <a:schemeClr val="accent1"/>
                </a:solidFill>
              </a:rPr>
              <a:t>邻域统计</a:t>
            </a:r>
            <a:endParaRPr lang="en-US" altLang="zh-CN" b="1" dirty="0">
              <a:solidFill>
                <a:schemeClr val="accent1"/>
              </a:solidFill>
            </a:endParaRPr>
          </a:p>
          <a:p>
            <a:pPr lvl="1"/>
            <a:r>
              <a:rPr lang="zh-CN" altLang="en-US" b="1" dirty="0">
                <a:solidFill>
                  <a:schemeClr val="accent1"/>
                </a:solidFill>
              </a:rPr>
              <a:t>分类区统计</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7.</a:t>
            </a:r>
            <a:r>
              <a:rPr lang="zh-CN" altLang="en-US" sz="3200" b="1" dirty="0">
                <a:latin typeface="黑体" panose="02010609060101010101" pitchFamily="49" charset="-122"/>
                <a:ea typeface="黑体" panose="02010609060101010101" pitchFamily="49" charset="-122"/>
              </a:rPr>
              <a:t>统计分析</a:t>
            </a:r>
          </a:p>
        </p:txBody>
      </p:sp>
    </p:spTree>
    <p:extLst>
      <p:ext uri="{BB962C8B-B14F-4D97-AF65-F5344CB8AC3E}">
        <p14:creationId xmlns:p14="http://schemas.microsoft.com/office/powerpoint/2010/main" val="38094043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idx="11"/>
          </p:nvPr>
        </p:nvSpPr>
        <p:spPr>
          <a:xfrm>
            <a:off x="1053853" y="1782687"/>
            <a:ext cx="6048671" cy="4114801"/>
          </a:xfrm>
        </p:spPr>
        <p:txBody>
          <a:bodyPr>
            <a:normAutofit lnSpcReduction="10000"/>
          </a:bodyPr>
          <a:lstStyle/>
          <a:p>
            <a:pPr>
              <a:lnSpc>
                <a:spcPct val="150000"/>
              </a:lnSpc>
            </a:pPr>
            <a:r>
              <a:rPr lang="zh-CN" altLang="en-US" dirty="0">
                <a:solidFill>
                  <a:schemeClr val="accent1"/>
                </a:solidFill>
              </a:rPr>
              <a:t>像元统计</a:t>
            </a:r>
            <a:r>
              <a:rPr lang="en-US" altLang="zh-CN" dirty="0">
                <a:solidFill>
                  <a:schemeClr val="accent1"/>
                </a:solidFill>
              </a:rPr>
              <a:t> </a:t>
            </a:r>
            <a:r>
              <a:rPr lang="en-US" altLang="zh-CN" dirty="0"/>
              <a:t>(Cell Statistics </a:t>
            </a:r>
            <a:r>
              <a:rPr lang="zh-CN" altLang="en-US" dirty="0"/>
              <a:t>）：在多层面栅格叠加分析时，基于栅格像元为单位进行像元统计。</a:t>
            </a:r>
          </a:p>
          <a:p>
            <a:pPr lvl="1">
              <a:lnSpc>
                <a:spcPct val="150000"/>
              </a:lnSpc>
            </a:pPr>
            <a:r>
              <a:rPr lang="zh-CN" altLang="en-US" b="1" dirty="0"/>
              <a:t>要求输入多个栅格来计算输出的每一个栅格单元的统计值。</a:t>
            </a:r>
            <a:endParaRPr lang="en-US" altLang="zh-CN" b="1" dirty="0"/>
          </a:p>
          <a:p>
            <a:pPr lvl="1">
              <a:lnSpc>
                <a:spcPct val="150000"/>
              </a:lnSpc>
            </a:pPr>
            <a:r>
              <a:rPr lang="zh-CN" altLang="en-US" b="1" dirty="0"/>
              <a:t>分析一些随时间变化的现象（如十年土地变化、不同年份的温度变化等）</a:t>
            </a:r>
            <a:endParaRPr lang="en-US" altLang="zh-CN" b="1" dirty="0"/>
          </a:p>
          <a:p>
            <a:pPr lvl="1">
              <a:lnSpc>
                <a:spcPct val="150000"/>
              </a:lnSpc>
            </a:pPr>
            <a:endParaRPr lang="en-US" altLang="zh-CN" b="1" dirty="0"/>
          </a:p>
          <a:p>
            <a:pPr eaLnBrk="1" hangingPunct="1">
              <a:lnSpc>
                <a:spcPct val="100000"/>
              </a:lnSpc>
            </a:pPr>
            <a:endParaRPr lang="zh-CN" altLang="en-US" dirty="0"/>
          </a:p>
        </p:txBody>
      </p:sp>
      <p:sp>
        <p:nvSpPr>
          <p:cNvPr id="28674" name="Rectangle 2"/>
          <p:cNvSpPr>
            <a:spLocks noGrp="1" noChangeArrowheads="1"/>
          </p:cNvSpPr>
          <p:nvPr>
            <p:ph type="title"/>
          </p:nvPr>
        </p:nvSpPr>
        <p:spPr>
          <a:extLst>
            <a:ext uri="{91240B29-F687-4F45-9708-019B960494DF}">
              <a14:hiddenLine xmlns:a14="http://schemas.microsoft.com/office/drawing/2010/main" w="9525">
                <a:solidFill>
                  <a:schemeClr val="bg1"/>
                </a:solidFill>
                <a:miter lim="800000"/>
                <a:headEnd/>
                <a:tailEnd/>
              </a14:hiddenLine>
            </a:ext>
          </a:extLst>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7.1 </a:t>
            </a:r>
            <a:r>
              <a:rPr lang="zh-CN" altLang="en-US" sz="3200" b="1" dirty="0">
                <a:latin typeface="黑体" panose="02010609060101010101" pitchFamily="49" charset="-122"/>
                <a:ea typeface="黑体" panose="02010609060101010101" pitchFamily="49" charset="-122"/>
              </a:rPr>
              <a:t>像元统计</a:t>
            </a:r>
            <a:endParaRPr lang="en-US" altLang="zh-CN" sz="3200" b="1" dirty="0">
              <a:latin typeface="黑体" panose="02010609060101010101" pitchFamily="49" charset="-122"/>
              <a:ea typeface="黑体" panose="02010609060101010101" pitchFamily="49" charset="-122"/>
            </a:endParaRPr>
          </a:p>
        </p:txBody>
      </p:sp>
      <p:pic>
        <p:nvPicPr>
          <p:cNvPr id="286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2524" y="2492896"/>
            <a:ext cx="4893680"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94843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5727450" cy="4114801"/>
          </a:xfrm>
        </p:spPr>
        <p:txBody>
          <a:bodyPr/>
          <a:lstStyle/>
          <a:p>
            <a:pPr marL="400050" indent="-400050">
              <a:buClr>
                <a:schemeClr val="bg2">
                  <a:lumMod val="50000"/>
                  <a:lumOff val="50000"/>
                </a:schemeClr>
              </a:buClr>
            </a:pPr>
            <a:r>
              <a:rPr lang="zh-CN" altLang="en-US" dirty="0"/>
              <a:t>数据：</a:t>
            </a:r>
          </a:p>
          <a:p>
            <a:pPr marL="400050" indent="-400050">
              <a:buClr>
                <a:schemeClr val="bg2">
                  <a:lumMod val="50000"/>
                  <a:lumOff val="50000"/>
                </a:schemeClr>
              </a:buClr>
            </a:pPr>
            <a:r>
              <a:rPr lang="en-US" altLang="zh-CN" dirty="0"/>
              <a:t>1990</a:t>
            </a:r>
            <a:r>
              <a:rPr lang="zh-CN" altLang="en-US" dirty="0"/>
              <a:t>年－</a:t>
            </a:r>
            <a:r>
              <a:rPr lang="en-US" altLang="zh-CN" dirty="0"/>
              <a:t>2000</a:t>
            </a:r>
            <a:r>
              <a:rPr lang="zh-CN" altLang="en-US" dirty="0"/>
              <a:t>年降雨量观测点数据</a:t>
            </a:r>
          </a:p>
          <a:p>
            <a:pPr marL="400050" indent="-400050">
              <a:buClr>
                <a:schemeClr val="bg2">
                  <a:lumMod val="50000"/>
                  <a:lumOff val="50000"/>
                </a:schemeClr>
              </a:buClr>
            </a:pPr>
            <a:r>
              <a:rPr lang="zh-CN" altLang="en-US" dirty="0"/>
              <a:t>通过空间插值生成降雨量分布图</a:t>
            </a:r>
          </a:p>
          <a:p>
            <a:pPr marL="400050" indent="-400050">
              <a:buClr>
                <a:schemeClr val="bg2">
                  <a:lumMod val="50000"/>
                  <a:lumOff val="50000"/>
                </a:schemeClr>
              </a:buClr>
            </a:pPr>
            <a:r>
              <a:rPr lang="zh-CN" altLang="en-US" dirty="0"/>
              <a:t>通过局部统计功能计算多年平均降雨量分布图</a:t>
            </a:r>
          </a:p>
          <a:p>
            <a:endParaRPr lang="zh-CN" altLang="en-US" dirty="0"/>
          </a:p>
        </p:txBody>
      </p:sp>
      <p:sp>
        <p:nvSpPr>
          <p:cNvPr id="3" name="标题 2"/>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7.1 </a:t>
            </a:r>
            <a:r>
              <a:rPr lang="zh-CN" altLang="en-US" sz="3200" b="1" dirty="0">
                <a:latin typeface="黑体" panose="02010609060101010101" pitchFamily="49" charset="-122"/>
                <a:ea typeface="黑体" panose="02010609060101010101" pitchFamily="49" charset="-122"/>
              </a:rPr>
              <a:t>像元统计</a:t>
            </a:r>
            <a:endParaRPr lang="zh-CN" alt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749" y="1772941"/>
            <a:ext cx="1552575"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548" y="1988840"/>
            <a:ext cx="165735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3373" y="2276178"/>
            <a:ext cx="1504950"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736" y="2707977"/>
            <a:ext cx="1552575"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Line 9"/>
          <p:cNvSpPr>
            <a:spLocks noChangeShapeType="1"/>
          </p:cNvSpPr>
          <p:nvPr/>
        </p:nvSpPr>
        <p:spPr bwMode="auto">
          <a:xfrm>
            <a:off x="6966123" y="1787227"/>
            <a:ext cx="1360389" cy="1010434"/>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pic>
        <p:nvPicPr>
          <p:cNvPr id="9"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2736" y="2707977"/>
            <a:ext cx="157162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 name="AutoShape 11"/>
          <p:cNvSpPr>
            <a:spLocks noChangeArrowheads="1"/>
          </p:cNvSpPr>
          <p:nvPr/>
        </p:nvSpPr>
        <p:spPr bwMode="auto">
          <a:xfrm>
            <a:off x="9736311" y="3938887"/>
            <a:ext cx="606425" cy="576262"/>
          </a:xfrm>
          <a:prstGeom prst="rightArrow">
            <a:avLst>
              <a:gd name="adj1" fmla="val 50000"/>
              <a:gd name="adj2" fmla="val 31267"/>
            </a:avLst>
          </a:prstGeom>
          <a:solidFill>
            <a:schemeClr val="accent1"/>
          </a:solidFill>
          <a:ln w="9525" algn="ctr">
            <a:solidFill>
              <a:schemeClr val="tx1"/>
            </a:solidFill>
            <a:miter lim="800000"/>
            <a:headEnd/>
            <a:tailEnd/>
          </a:ln>
        </p:spPr>
        <p:txBody>
          <a:bodyPr wrap="none" anchor="ctr"/>
          <a:lstStyle>
            <a:lvl1pPr>
              <a:spcBef>
                <a:spcPct val="20000"/>
              </a:spcBef>
              <a:buBlip>
                <a:blip r:embed="rId7"/>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1800">
              <a:latin typeface="Arial" panose="020B0604020202020204" pitchFamily="34" charset="0"/>
            </a:endParaRPr>
          </a:p>
        </p:txBody>
      </p:sp>
    </p:spTree>
    <p:extLst>
      <p:ext uri="{BB962C8B-B14F-4D97-AF65-F5344CB8AC3E}">
        <p14:creationId xmlns:p14="http://schemas.microsoft.com/office/powerpoint/2010/main" val="13904754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7.1 </a:t>
            </a:r>
            <a:r>
              <a:rPr lang="zh-CN" altLang="en-US" sz="3200" b="1" dirty="0">
                <a:latin typeface="黑体" panose="02010609060101010101" pitchFamily="49" charset="-122"/>
                <a:ea typeface="黑体" panose="02010609060101010101" pitchFamily="49" charset="-122"/>
              </a:rPr>
              <a:t>像元统计</a:t>
            </a:r>
            <a:endParaRPr lang="zh-CN" altLang="en-US" dirty="0"/>
          </a:p>
        </p:txBody>
      </p:sp>
      <p:sp>
        <p:nvSpPr>
          <p:cNvPr id="3" name="内容占位符 2"/>
          <p:cNvSpPr>
            <a:spLocks noGrp="1"/>
          </p:cNvSpPr>
          <p:nvPr>
            <p:ph idx="11"/>
          </p:nvPr>
        </p:nvSpPr>
        <p:spPr>
          <a:xfrm>
            <a:off x="1125861" y="1988840"/>
            <a:ext cx="6984775" cy="4114801"/>
          </a:xfrm>
        </p:spPr>
        <p:txBody>
          <a:bodyPr>
            <a:normAutofit/>
          </a:bodyPr>
          <a:lstStyle/>
          <a:p>
            <a:r>
              <a:rPr lang="zh-CN" altLang="en-US" dirty="0"/>
              <a:t>以新疆</a:t>
            </a:r>
            <a:r>
              <a:rPr lang="en-US" altLang="zh-CN" dirty="0"/>
              <a:t>1995~2015</a:t>
            </a:r>
            <a:r>
              <a:rPr lang="zh-CN" altLang="en-US" dirty="0"/>
              <a:t>年每五年的土地利用类型变化分析为例。</a:t>
            </a:r>
            <a:endParaRPr lang="en-US" altLang="zh-CN" dirty="0"/>
          </a:p>
          <a:p>
            <a:r>
              <a:rPr lang="en-US" altLang="zh-CN" sz="2400" dirty="0"/>
              <a:t>【Spatial Analyst </a:t>
            </a:r>
            <a:r>
              <a:rPr lang="zh-CN" altLang="en-US" sz="2400" dirty="0"/>
              <a:t>工具</a:t>
            </a:r>
            <a:r>
              <a:rPr lang="en-US" altLang="zh-CN" sz="2400" dirty="0"/>
              <a:t>】|【</a:t>
            </a:r>
            <a:r>
              <a:rPr lang="zh-CN" altLang="en-US" sz="2400" dirty="0"/>
              <a:t>局部分析</a:t>
            </a:r>
            <a:r>
              <a:rPr lang="en-US" altLang="zh-CN" sz="2400" dirty="0"/>
              <a:t>】|【</a:t>
            </a:r>
            <a:r>
              <a:rPr lang="zh-CN" altLang="en-US" sz="2400" dirty="0"/>
              <a:t>像元统计数据</a:t>
            </a:r>
            <a:r>
              <a:rPr lang="en-US" altLang="zh-CN" sz="2400" dirty="0"/>
              <a:t>】</a:t>
            </a:r>
          </a:p>
          <a:p>
            <a:pPr lvl="1"/>
            <a:r>
              <a:rPr lang="zh-CN" altLang="en-US" b="1" dirty="0"/>
              <a:t>输入</a:t>
            </a:r>
            <a:r>
              <a:rPr lang="en-US" altLang="zh-CN" b="1" dirty="0"/>
              <a:t>1995~2015</a:t>
            </a:r>
            <a:r>
              <a:rPr lang="zh-CN" altLang="en-US" b="1" dirty="0"/>
              <a:t>年新疆的土地利用栅格</a:t>
            </a:r>
            <a:endParaRPr lang="en-US" altLang="zh-CN" b="1" dirty="0"/>
          </a:p>
          <a:p>
            <a:pPr lvl="1"/>
            <a:r>
              <a:rPr lang="en-US" altLang="zh-CN" b="1" dirty="0"/>
              <a:t>【</a:t>
            </a:r>
            <a:r>
              <a:rPr lang="zh-CN" altLang="en-US" b="1" dirty="0"/>
              <a:t>叠加统计</a:t>
            </a:r>
            <a:r>
              <a:rPr lang="en-US" altLang="zh-CN" b="1" dirty="0"/>
              <a:t>】</a:t>
            </a:r>
            <a:r>
              <a:rPr lang="zh-CN" altLang="en-US" b="1" dirty="0"/>
              <a:t>选项中选择“</a:t>
            </a:r>
            <a:r>
              <a:rPr lang="en-US" altLang="zh-CN" b="1" dirty="0"/>
              <a:t>VARIETY”</a:t>
            </a:r>
            <a:r>
              <a:rPr lang="zh-CN" altLang="en-US" b="1" dirty="0"/>
              <a:t>计算</a:t>
            </a:r>
            <a:endParaRPr lang="en-US" altLang="zh-CN" b="1" dirty="0"/>
          </a:p>
          <a:p>
            <a:pPr marL="463550" lvl="2" indent="0">
              <a:buNone/>
            </a:pPr>
            <a:r>
              <a:rPr lang="zh-CN" altLang="en-US" sz="2400" b="1" dirty="0"/>
              <a:t>输入的五个土地利用图层的变异度。</a:t>
            </a:r>
            <a:endParaRPr lang="en-US" altLang="zh-CN" sz="2400" b="1" dirty="0"/>
          </a:p>
          <a:p>
            <a:pPr lvl="1"/>
            <a:endParaRPr lang="zh-CN" altLang="en-US" dirty="0"/>
          </a:p>
        </p:txBody>
      </p:sp>
      <p:pic>
        <p:nvPicPr>
          <p:cNvPr id="4" name="图片 3"/>
          <p:cNvPicPr>
            <a:picLocks noChangeAspect="1"/>
          </p:cNvPicPr>
          <p:nvPr/>
        </p:nvPicPr>
        <p:blipFill>
          <a:blip r:embed="rId2"/>
          <a:stretch>
            <a:fillRect/>
          </a:stretch>
        </p:blipFill>
        <p:spPr>
          <a:xfrm>
            <a:off x="8156377" y="260648"/>
            <a:ext cx="4032448" cy="3607881"/>
          </a:xfrm>
          <a:prstGeom prst="rect">
            <a:avLst/>
          </a:prstGeom>
        </p:spPr>
      </p:pic>
      <p:pic>
        <p:nvPicPr>
          <p:cNvPr id="5" name="图片 4"/>
          <p:cNvPicPr>
            <a:picLocks noChangeAspect="1"/>
          </p:cNvPicPr>
          <p:nvPr/>
        </p:nvPicPr>
        <p:blipFill>
          <a:blip r:embed="rId3"/>
          <a:stretch>
            <a:fillRect/>
          </a:stretch>
        </p:blipFill>
        <p:spPr>
          <a:xfrm>
            <a:off x="8202118" y="2800097"/>
            <a:ext cx="4032448" cy="4057903"/>
          </a:xfrm>
          <a:prstGeom prst="rect">
            <a:avLst/>
          </a:prstGeom>
        </p:spPr>
      </p:pic>
    </p:spTree>
    <p:extLst>
      <p:ext uri="{BB962C8B-B14F-4D97-AF65-F5344CB8AC3E}">
        <p14:creationId xmlns:p14="http://schemas.microsoft.com/office/powerpoint/2010/main" val="61105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idx="11"/>
          </p:nvPr>
        </p:nvSpPr>
        <p:spPr>
          <a:xfrm>
            <a:off x="1197869" y="1700808"/>
            <a:ext cx="7560839" cy="4114801"/>
          </a:xfrm>
        </p:spPr>
        <p:txBody>
          <a:bodyPr>
            <a:noAutofit/>
          </a:bodyPr>
          <a:lstStyle/>
          <a:p>
            <a:pPr>
              <a:lnSpc>
                <a:spcPct val="140000"/>
              </a:lnSpc>
            </a:pPr>
            <a:r>
              <a:rPr lang="zh-CN" altLang="en-US" dirty="0">
                <a:solidFill>
                  <a:schemeClr val="accent1"/>
                </a:solidFill>
              </a:rPr>
              <a:t>邻域统计</a:t>
            </a:r>
            <a:r>
              <a:rPr lang="zh-CN" altLang="en-US" dirty="0"/>
              <a:t>是以待计算栅格为中心，向其周围扩展一定范围，基于这些扩展栅格数据进行函数运算，从而得到栅格值。</a:t>
            </a:r>
            <a:endParaRPr lang="en-US" altLang="zh-CN" dirty="0"/>
          </a:p>
          <a:p>
            <a:pPr lvl="1">
              <a:lnSpc>
                <a:spcPct val="140000"/>
              </a:lnSpc>
            </a:pPr>
            <a:r>
              <a:rPr lang="zh-CN" altLang="en-US" b="1" dirty="0"/>
              <a:t>地理要素在空间上存在着一定的关联性。对于栅格数据所描述的某项地学要素，其中的</a:t>
            </a:r>
            <a:r>
              <a:rPr lang="en-US" altLang="zh-CN" b="1" dirty="0"/>
              <a:t>(I</a:t>
            </a:r>
            <a:r>
              <a:rPr lang="zh-CN" altLang="en-US" b="1" dirty="0"/>
              <a:t>，</a:t>
            </a:r>
            <a:r>
              <a:rPr lang="en-US" altLang="zh-CN" b="1" dirty="0"/>
              <a:t>J)</a:t>
            </a:r>
            <a:r>
              <a:rPr lang="zh-CN" altLang="en-US" b="1" dirty="0"/>
              <a:t>栅格往往会影响其周围栅格的属性特征。</a:t>
            </a:r>
            <a:endParaRPr lang="en-US" altLang="zh-CN" b="1" dirty="0"/>
          </a:p>
          <a:p>
            <a:pPr eaLnBrk="1" hangingPunct="1">
              <a:lnSpc>
                <a:spcPct val="140000"/>
              </a:lnSpc>
            </a:pPr>
            <a:endParaRPr lang="zh-CN" altLang="en-US" dirty="0"/>
          </a:p>
        </p:txBody>
      </p:sp>
      <p:sp>
        <p:nvSpPr>
          <p:cNvPr id="32770" name="Rectangle 2"/>
          <p:cNvSpPr>
            <a:spLocks noGrp="1" noChangeArrowheads="1"/>
          </p:cNvSpPr>
          <p:nvPr>
            <p:ph type="title"/>
          </p:nvPr>
        </p:nvSpPr>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7.2 </a:t>
            </a:r>
            <a:r>
              <a:rPr lang="zh-CN" altLang="en-US" sz="3200" b="1" dirty="0">
                <a:latin typeface="黑体" panose="02010609060101010101" pitchFamily="49" charset="-122"/>
                <a:ea typeface="黑体" panose="02010609060101010101" pitchFamily="49" charset="-122"/>
              </a:rPr>
              <a:t>邻域分析</a:t>
            </a:r>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2724" y="1700808"/>
            <a:ext cx="3046413"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04423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053852" y="1772816"/>
            <a:ext cx="8352927" cy="4627780"/>
          </a:xfrm>
        </p:spPr>
        <p:txBody>
          <a:bodyPr>
            <a:normAutofit fontScale="85000" lnSpcReduction="10000"/>
          </a:bodyPr>
          <a:lstStyle/>
          <a:p>
            <a:r>
              <a:rPr lang="zh-CN" altLang="en-US" dirty="0"/>
              <a:t>邻域分析也称为窗口分析。窗口分析是指对于栅格数据中的一个、多个栅格点或全部数据，开辟一个</a:t>
            </a:r>
            <a:r>
              <a:rPr lang="zh-CN" altLang="en-US" b="1" dirty="0">
                <a:solidFill>
                  <a:srgbClr val="C00000"/>
                </a:solidFill>
              </a:rPr>
              <a:t>有固定分析半径的分析窗口，</a:t>
            </a:r>
            <a:r>
              <a:rPr lang="zh-CN" altLang="en-US" dirty="0"/>
              <a:t>并在该窗口内进行诸如极值、均值等一系列统计计算，从而实现栅格数据有效的水平方向扩展分析。</a:t>
            </a:r>
          </a:p>
          <a:p>
            <a:endParaRPr lang="en-US" altLang="zh-CN" dirty="0"/>
          </a:p>
          <a:p>
            <a:r>
              <a:rPr lang="zh-CN" altLang="en-US" dirty="0"/>
              <a:t>四种邻域分析窗口：</a:t>
            </a:r>
            <a:endParaRPr lang="en-US" altLang="zh-CN" dirty="0"/>
          </a:p>
          <a:p>
            <a:pPr lvl="1"/>
            <a:r>
              <a:rPr lang="en-US" altLang="zh-CN" b="1" dirty="0"/>
              <a:t>Rectangle:</a:t>
            </a:r>
            <a:r>
              <a:rPr lang="zh-CN" altLang="en-US" b="1" dirty="0"/>
              <a:t>需要设置矩形的长和宽，缺省邻域大小为为</a:t>
            </a:r>
            <a:r>
              <a:rPr lang="en-US" altLang="zh-CN" b="1" dirty="0"/>
              <a:t>3</a:t>
            </a:r>
            <a:r>
              <a:rPr lang="zh-CN" altLang="en-US" b="1" dirty="0"/>
              <a:t>*</a:t>
            </a:r>
            <a:r>
              <a:rPr lang="en-US" altLang="zh-CN" b="1" dirty="0"/>
              <a:t>3</a:t>
            </a:r>
            <a:r>
              <a:rPr lang="zh-CN" altLang="en-US" b="1" dirty="0"/>
              <a:t>单元。</a:t>
            </a:r>
            <a:endParaRPr lang="en-US" altLang="zh-CN" b="1" dirty="0"/>
          </a:p>
          <a:p>
            <a:pPr lvl="1"/>
            <a:r>
              <a:rPr lang="en-US" altLang="zh-CN" b="1" dirty="0"/>
              <a:t>Annulus:</a:t>
            </a:r>
            <a:r>
              <a:rPr lang="zh-CN" altLang="en-US" b="1" dirty="0"/>
              <a:t>需要设置内、外半径，通过</a:t>
            </a:r>
            <a:r>
              <a:rPr lang="en-US" altLang="zh-CN" b="1" dirty="0"/>
              <a:t>X</a:t>
            </a:r>
            <a:r>
              <a:rPr lang="zh-CN" altLang="en-US" b="1" dirty="0"/>
              <a:t>轴或</a:t>
            </a:r>
            <a:r>
              <a:rPr lang="en-US" altLang="zh-CN" b="1" dirty="0"/>
              <a:t>Y</a:t>
            </a:r>
            <a:r>
              <a:rPr lang="zh-CN" altLang="en-US" b="1" dirty="0"/>
              <a:t>轴的长度来指定。</a:t>
            </a:r>
            <a:endParaRPr lang="en-US" altLang="zh-CN" b="1" dirty="0"/>
          </a:p>
          <a:p>
            <a:pPr lvl="1"/>
            <a:r>
              <a:rPr lang="en-US" altLang="zh-CN" b="1" dirty="0"/>
              <a:t>Circle:</a:t>
            </a:r>
            <a:r>
              <a:rPr lang="zh-CN" altLang="en-US" b="1" dirty="0"/>
              <a:t>需要输入圆的半径。</a:t>
            </a:r>
            <a:endParaRPr lang="en-US" altLang="zh-CN" b="1" dirty="0"/>
          </a:p>
          <a:p>
            <a:pPr lvl="1"/>
            <a:r>
              <a:rPr lang="en-US" altLang="zh-CN" b="1" dirty="0"/>
              <a:t>Wedge:</a:t>
            </a:r>
            <a:r>
              <a:rPr lang="zh-CN" altLang="en-US" b="1" dirty="0"/>
              <a:t>需要输入起始角度、终止角度和半径三项内容。</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7.2 </a:t>
            </a:r>
            <a:r>
              <a:rPr lang="zh-CN" altLang="en-US" sz="3200" b="1" dirty="0">
                <a:latin typeface="黑体" panose="02010609060101010101" pitchFamily="49" charset="-122"/>
                <a:ea typeface="黑体" panose="02010609060101010101" pitchFamily="49" charset="-122"/>
              </a:rPr>
              <a:t>邻域分析</a:t>
            </a:r>
            <a:endParaRPr lang="zh-CN" altLang="en-US" sz="3200" dirty="0"/>
          </a:p>
        </p:txBody>
      </p:sp>
      <p:pic>
        <p:nvPicPr>
          <p:cNvPr id="4" name="图片 3"/>
          <p:cNvPicPr>
            <a:picLocks noChangeAspect="1"/>
          </p:cNvPicPr>
          <p:nvPr/>
        </p:nvPicPr>
        <p:blipFill>
          <a:blip r:embed="rId2"/>
          <a:stretch>
            <a:fillRect/>
          </a:stretch>
        </p:blipFill>
        <p:spPr>
          <a:xfrm>
            <a:off x="8902724" y="3294969"/>
            <a:ext cx="3535022" cy="3115612"/>
          </a:xfrm>
          <a:prstGeom prst="rect">
            <a:avLst/>
          </a:prstGeom>
        </p:spPr>
      </p:pic>
    </p:spTree>
    <p:extLst>
      <p:ext uri="{BB962C8B-B14F-4D97-AF65-F5344CB8AC3E}">
        <p14:creationId xmlns:p14="http://schemas.microsoft.com/office/powerpoint/2010/main" val="3400824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5544616" cy="4114801"/>
          </a:xfrm>
        </p:spPr>
        <p:txBody>
          <a:bodyPr/>
          <a:lstStyle/>
          <a:p>
            <a:r>
              <a:rPr lang="zh-CN" altLang="en-US" b="1" dirty="0">
                <a:solidFill>
                  <a:srgbClr val="FF0000"/>
                </a:solidFill>
              </a:rPr>
              <a:t>设置工作路径</a:t>
            </a:r>
            <a:endParaRPr lang="en-US" altLang="zh-CN" b="1" dirty="0">
              <a:solidFill>
                <a:srgbClr val="FF0000"/>
              </a:solidFill>
            </a:endParaRPr>
          </a:p>
          <a:p>
            <a:pPr lvl="1"/>
            <a:r>
              <a:rPr lang="en-US" altLang="zh-CN" b="1" dirty="0"/>
              <a:t>【</a:t>
            </a:r>
            <a:r>
              <a:rPr lang="zh-CN" altLang="en-US" b="1" dirty="0"/>
              <a:t>目录</a:t>
            </a:r>
            <a:r>
              <a:rPr lang="en-US" altLang="zh-CN" b="1" dirty="0"/>
              <a:t>】</a:t>
            </a:r>
            <a:r>
              <a:rPr lang="zh-CN" altLang="en-US" b="1" dirty="0"/>
              <a:t>窗口菜单中</a:t>
            </a:r>
            <a:r>
              <a:rPr lang="en-US" altLang="zh-CN" b="1" dirty="0"/>
              <a:t>【</a:t>
            </a:r>
            <a:r>
              <a:rPr lang="zh-CN" altLang="en-US" b="1" dirty="0"/>
              <a:t>默认工作目录</a:t>
            </a:r>
            <a:r>
              <a:rPr lang="en-US" altLang="zh-CN" b="1" dirty="0"/>
              <a:t>】</a:t>
            </a:r>
          </a:p>
          <a:p>
            <a:pPr marL="231775" lvl="1" indent="0">
              <a:buNone/>
            </a:pPr>
            <a:r>
              <a:rPr lang="en-US" altLang="zh-CN" b="1" dirty="0"/>
              <a:t>    </a:t>
            </a:r>
            <a:r>
              <a:rPr lang="zh-CN" altLang="en-US" b="1" dirty="0"/>
              <a:t>设置默认工作目录及默认地理数据库</a:t>
            </a:r>
            <a:endParaRPr lang="en-US" altLang="zh-CN" b="1" dirty="0"/>
          </a:p>
          <a:p>
            <a:pPr lvl="1"/>
            <a:r>
              <a:rPr lang="zh-CN" altLang="en-US" b="1" dirty="0"/>
              <a:t>在</a:t>
            </a:r>
            <a:r>
              <a:rPr lang="en-US" altLang="zh-CN" b="1" dirty="0"/>
              <a:t>ArcMap</a:t>
            </a:r>
            <a:r>
              <a:rPr lang="zh-CN" altLang="en-US" b="1" dirty="0"/>
              <a:t>主菜单上，</a:t>
            </a:r>
            <a:r>
              <a:rPr lang="en-US" altLang="zh-CN" b="1" dirty="0"/>
              <a:t>【</a:t>
            </a:r>
            <a:r>
              <a:rPr lang="zh-CN" altLang="en-US" b="1" dirty="0"/>
              <a:t>地理处理</a:t>
            </a:r>
            <a:r>
              <a:rPr lang="en-US" altLang="zh-CN" b="1" dirty="0"/>
              <a:t>】|【</a:t>
            </a:r>
            <a:r>
              <a:rPr lang="zh-CN" altLang="en-US" b="1" dirty="0"/>
              <a:t>环境</a:t>
            </a:r>
            <a:r>
              <a:rPr lang="en-US" altLang="zh-CN" b="1" dirty="0"/>
              <a:t>】|【</a:t>
            </a:r>
            <a:r>
              <a:rPr lang="zh-CN" altLang="en-US" b="1" dirty="0"/>
              <a:t>环境设置</a:t>
            </a:r>
            <a:r>
              <a:rPr lang="en-US" altLang="zh-CN" b="1" dirty="0"/>
              <a:t>】</a:t>
            </a:r>
          </a:p>
          <a:p>
            <a:pPr marL="231775" lvl="1" indent="0">
              <a:buNone/>
            </a:pPr>
            <a:r>
              <a:rPr lang="zh-CN" altLang="en-US" b="1" dirty="0"/>
              <a:t>   设置当前工作空间和临时工作空间</a:t>
            </a:r>
            <a:endParaRPr lang="en-US" altLang="zh-CN" b="1" dirty="0"/>
          </a:p>
          <a:p>
            <a:pPr lvl="1"/>
            <a:endParaRPr lang="en-US" altLang="zh-CN" dirty="0"/>
          </a:p>
          <a:p>
            <a:pPr lvl="1"/>
            <a:endParaRPr lang="zh-CN" altLang="en-US" dirty="0"/>
          </a:p>
        </p:txBody>
      </p:sp>
      <p:sp>
        <p:nvSpPr>
          <p:cNvPr id="3" name="标题 2"/>
          <p:cNvSpPr>
            <a:spLocks noGrp="1"/>
          </p:cNvSpPr>
          <p:nvPr>
            <p:ph type="title"/>
          </p:nvPr>
        </p:nvSpPr>
        <p:spPr/>
        <p:txBody>
          <a:bodyPr>
            <a:normAutofit/>
          </a:bodyPr>
          <a:lstStyle/>
          <a:p>
            <a:r>
              <a:rPr lang="en-US" altLang="zh-CN" sz="3200" dirty="0">
                <a:latin typeface="黑体" panose="02010609060101010101" pitchFamily="49" charset="-122"/>
                <a:ea typeface="黑体" panose="02010609060101010101" pitchFamily="49" charset="-122"/>
              </a:rPr>
              <a:t>1.</a:t>
            </a:r>
            <a:r>
              <a:rPr lang="zh-CN" altLang="en-US" sz="3200" dirty="0">
                <a:latin typeface="黑体" panose="02010609060101010101" pitchFamily="49" charset="-122"/>
                <a:ea typeface="黑体" panose="02010609060101010101" pitchFamily="49" charset="-122"/>
              </a:rPr>
              <a:t>设置分析环境</a:t>
            </a:r>
          </a:p>
        </p:txBody>
      </p:sp>
      <p:pic>
        <p:nvPicPr>
          <p:cNvPr id="5" name="图片 4"/>
          <p:cNvPicPr>
            <a:picLocks noChangeAspect="1"/>
          </p:cNvPicPr>
          <p:nvPr/>
        </p:nvPicPr>
        <p:blipFill>
          <a:blip r:embed="rId2"/>
          <a:stretch>
            <a:fillRect/>
          </a:stretch>
        </p:blipFill>
        <p:spPr>
          <a:xfrm>
            <a:off x="9620601" y="3501008"/>
            <a:ext cx="2652292" cy="3816424"/>
          </a:xfrm>
          <a:prstGeom prst="rect">
            <a:avLst/>
          </a:prstGeom>
        </p:spPr>
      </p:pic>
      <p:pic>
        <p:nvPicPr>
          <p:cNvPr id="6" name="图片 5"/>
          <p:cNvPicPr>
            <a:picLocks noChangeAspect="1"/>
          </p:cNvPicPr>
          <p:nvPr/>
        </p:nvPicPr>
        <p:blipFill>
          <a:blip r:embed="rId3"/>
          <a:stretch>
            <a:fillRect/>
          </a:stretch>
        </p:blipFill>
        <p:spPr>
          <a:xfrm>
            <a:off x="6833479" y="2060848"/>
            <a:ext cx="2605678" cy="4320766"/>
          </a:xfrm>
          <a:prstGeom prst="rect">
            <a:avLst/>
          </a:prstGeom>
        </p:spPr>
      </p:pic>
      <p:pic>
        <p:nvPicPr>
          <p:cNvPr id="7" name="图片 6">
            <a:extLst>
              <a:ext uri="{FF2B5EF4-FFF2-40B4-BE49-F238E27FC236}">
                <a16:creationId xmlns:a16="http://schemas.microsoft.com/office/drawing/2014/main" id="{AE67EC42-690D-C301-615E-7B6723CA9E4A}"/>
              </a:ext>
            </a:extLst>
          </p:cNvPr>
          <p:cNvPicPr>
            <a:picLocks noChangeAspect="1"/>
          </p:cNvPicPr>
          <p:nvPr/>
        </p:nvPicPr>
        <p:blipFill>
          <a:blip r:embed="rId4"/>
          <a:stretch>
            <a:fillRect/>
          </a:stretch>
        </p:blipFill>
        <p:spPr>
          <a:xfrm>
            <a:off x="9648304" y="254931"/>
            <a:ext cx="2418645" cy="3246077"/>
          </a:xfrm>
          <a:prstGeom prst="rect">
            <a:avLst/>
          </a:prstGeom>
          <a:ln>
            <a:solidFill>
              <a:srgbClr val="FF0000"/>
            </a:solidFill>
          </a:ln>
        </p:spPr>
      </p:pic>
    </p:spTree>
    <p:extLst>
      <p:ext uri="{BB962C8B-B14F-4D97-AF65-F5344CB8AC3E}">
        <p14:creationId xmlns:p14="http://schemas.microsoft.com/office/powerpoint/2010/main" val="4013875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在数字地形分析中，利用邻域统计平均值划分正负地形。</a:t>
            </a:r>
            <a:endParaRPr lang="en-US" altLang="zh-CN" dirty="0"/>
          </a:p>
          <a:p>
            <a:r>
              <a:rPr lang="en-US" altLang="zh-CN" dirty="0"/>
              <a:t>【Spatial Analyst</a:t>
            </a:r>
            <a:r>
              <a:rPr lang="zh-CN" altLang="en-US" dirty="0"/>
              <a:t>工具</a:t>
            </a:r>
            <a:r>
              <a:rPr lang="en-US" altLang="zh-CN" dirty="0"/>
              <a:t>】|【</a:t>
            </a:r>
            <a:r>
              <a:rPr lang="zh-CN" altLang="en-US" dirty="0"/>
              <a:t>邻域分析</a:t>
            </a:r>
            <a:r>
              <a:rPr lang="en-US" altLang="zh-CN" dirty="0"/>
              <a:t>】|【</a:t>
            </a:r>
            <a:r>
              <a:rPr lang="zh-CN" altLang="en-US" dirty="0"/>
              <a:t>焦点统计</a:t>
            </a:r>
            <a:r>
              <a:rPr lang="en-US" altLang="zh-CN" dirty="0"/>
              <a:t>】</a:t>
            </a:r>
          </a:p>
          <a:p>
            <a:pPr lvl="1"/>
            <a:r>
              <a:rPr lang="zh-CN" altLang="en-US" b="1" dirty="0"/>
              <a:t>输入窗口参数</a:t>
            </a:r>
            <a:endParaRPr lang="en-US" altLang="zh-CN" b="1" dirty="0"/>
          </a:p>
          <a:p>
            <a:pPr lvl="1"/>
            <a:r>
              <a:rPr lang="zh-CN" altLang="en-US" b="1" dirty="0"/>
              <a:t>统计类型“</a:t>
            </a:r>
            <a:r>
              <a:rPr lang="en-US" altLang="zh-CN" b="1" dirty="0"/>
              <a:t>mean</a:t>
            </a:r>
            <a:r>
              <a:rPr lang="zh-CN" altLang="en-US" b="1" dirty="0"/>
              <a:t>”</a:t>
            </a:r>
            <a:endParaRPr lang="en-US" altLang="zh-CN" b="1" dirty="0"/>
          </a:p>
          <a:p>
            <a:pPr lvl="1"/>
            <a:r>
              <a:rPr lang="en-US" altLang="zh-CN" b="1" dirty="0"/>
              <a:t>【</a:t>
            </a:r>
            <a:r>
              <a:rPr lang="zh-CN" altLang="en-US" b="1" dirty="0"/>
              <a:t>地图代数</a:t>
            </a:r>
            <a:r>
              <a:rPr lang="en-US" altLang="zh-CN" b="1" dirty="0"/>
              <a:t>】|【</a:t>
            </a:r>
            <a:r>
              <a:rPr lang="zh-CN" altLang="en-US" b="1" dirty="0"/>
              <a:t>栅格计算器</a:t>
            </a:r>
            <a:r>
              <a:rPr lang="en-US" altLang="zh-CN" b="1" dirty="0"/>
              <a:t>】</a:t>
            </a:r>
          </a:p>
          <a:p>
            <a:pPr lvl="2"/>
            <a:r>
              <a:rPr lang="zh-CN" altLang="en-US" b="1" dirty="0"/>
              <a:t>计算“</a:t>
            </a:r>
            <a:r>
              <a:rPr lang="en-US" altLang="zh-CN" b="1" dirty="0" err="1"/>
              <a:t>dem-meandem</a:t>
            </a:r>
            <a:r>
              <a:rPr lang="en-US" altLang="zh-CN" b="1" dirty="0"/>
              <a:t>”</a:t>
            </a:r>
          </a:p>
          <a:p>
            <a:pPr lvl="2"/>
            <a:r>
              <a:rPr lang="zh-CN" altLang="en-US" b="1" dirty="0"/>
              <a:t>差值小于</a:t>
            </a:r>
            <a:r>
              <a:rPr lang="en-US" altLang="zh-CN" b="1" dirty="0"/>
              <a:t>0</a:t>
            </a:r>
            <a:r>
              <a:rPr lang="zh-CN" altLang="en-US" b="1" dirty="0"/>
              <a:t>为负地形、大于</a:t>
            </a:r>
            <a:r>
              <a:rPr lang="en-US" altLang="zh-CN" b="1" dirty="0"/>
              <a:t>0</a:t>
            </a:r>
            <a:r>
              <a:rPr lang="zh-CN" altLang="en-US" b="1" dirty="0"/>
              <a:t>为正地形</a:t>
            </a:r>
            <a:endParaRPr lang="en-US" altLang="zh-CN" b="1" dirty="0"/>
          </a:p>
          <a:p>
            <a:endParaRPr lang="en-US" altLang="zh-CN" dirty="0"/>
          </a:p>
          <a:p>
            <a:endParaRPr lang="en-US" altLang="zh-CN" dirty="0"/>
          </a:p>
          <a:p>
            <a:pPr marL="0" indent="0">
              <a:buNone/>
            </a:pPr>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7.2 </a:t>
            </a:r>
            <a:r>
              <a:rPr lang="zh-CN" altLang="en-US" sz="3200" b="1" dirty="0">
                <a:latin typeface="黑体" panose="02010609060101010101" pitchFamily="49" charset="-122"/>
                <a:ea typeface="黑体" panose="02010609060101010101" pitchFamily="49" charset="-122"/>
              </a:rPr>
              <a:t>邻域分析</a:t>
            </a:r>
            <a:endParaRPr lang="zh-CN" altLang="en-US" sz="3200" dirty="0"/>
          </a:p>
        </p:txBody>
      </p:sp>
      <p:pic>
        <p:nvPicPr>
          <p:cNvPr id="4" name="图片 3"/>
          <p:cNvPicPr>
            <a:picLocks noChangeAspect="1"/>
          </p:cNvPicPr>
          <p:nvPr/>
        </p:nvPicPr>
        <p:blipFill>
          <a:blip r:embed="rId2"/>
          <a:stretch>
            <a:fillRect/>
          </a:stretch>
        </p:blipFill>
        <p:spPr>
          <a:xfrm>
            <a:off x="6958508" y="3324423"/>
            <a:ext cx="3888432" cy="1814647"/>
          </a:xfrm>
          <a:prstGeom prst="rect">
            <a:avLst/>
          </a:prstGeom>
        </p:spPr>
      </p:pic>
      <p:pic>
        <p:nvPicPr>
          <p:cNvPr id="5" name="图片 4"/>
          <p:cNvPicPr>
            <a:picLocks noChangeAspect="1"/>
          </p:cNvPicPr>
          <p:nvPr/>
        </p:nvPicPr>
        <p:blipFill>
          <a:blip r:embed="rId3"/>
          <a:stretch>
            <a:fillRect/>
          </a:stretch>
        </p:blipFill>
        <p:spPr>
          <a:xfrm>
            <a:off x="8118156" y="4788065"/>
            <a:ext cx="2728784" cy="2144681"/>
          </a:xfrm>
          <a:prstGeom prst="rect">
            <a:avLst/>
          </a:prstGeom>
        </p:spPr>
      </p:pic>
      <p:pic>
        <p:nvPicPr>
          <p:cNvPr id="6" name="图片 5"/>
          <p:cNvPicPr>
            <a:picLocks noChangeAspect="1"/>
          </p:cNvPicPr>
          <p:nvPr/>
        </p:nvPicPr>
        <p:blipFill>
          <a:blip r:embed="rId4"/>
          <a:stretch>
            <a:fillRect/>
          </a:stretch>
        </p:blipFill>
        <p:spPr>
          <a:xfrm>
            <a:off x="6703579" y="4815363"/>
            <a:ext cx="1414577" cy="2125792"/>
          </a:xfrm>
          <a:prstGeom prst="rect">
            <a:avLst/>
          </a:prstGeom>
        </p:spPr>
      </p:pic>
    </p:spTree>
    <p:extLst>
      <p:ext uri="{BB962C8B-B14F-4D97-AF65-F5344CB8AC3E}">
        <p14:creationId xmlns:p14="http://schemas.microsoft.com/office/powerpoint/2010/main" val="29422129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en-US" altLang="zh-CN" dirty="0"/>
              <a:t>11</a:t>
            </a:r>
            <a:r>
              <a:rPr lang="zh-CN" altLang="en-US" dirty="0"/>
              <a:t>*</a:t>
            </a:r>
            <a:r>
              <a:rPr lang="en-US" altLang="zh-CN" dirty="0"/>
              <a:t>11</a:t>
            </a:r>
            <a:r>
              <a:rPr lang="zh-CN" altLang="en-US" dirty="0"/>
              <a:t>窗口求平均值</a:t>
            </a:r>
          </a:p>
        </p:txBody>
      </p:sp>
      <p:sp>
        <p:nvSpPr>
          <p:cNvPr id="3" name="标题 2"/>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7.2 </a:t>
            </a:r>
            <a:r>
              <a:rPr lang="zh-CN" altLang="en-US" sz="3200" b="1" dirty="0">
                <a:latin typeface="黑体" panose="02010609060101010101" pitchFamily="49" charset="-122"/>
                <a:ea typeface="黑体" panose="02010609060101010101" pitchFamily="49" charset="-122"/>
              </a:rPr>
              <a:t>邻域分析</a:t>
            </a:r>
            <a:endParaRPr lang="zh-CN" altLang="en-US" dirty="0"/>
          </a:p>
        </p:txBody>
      </p:sp>
      <p:pic>
        <p:nvPicPr>
          <p:cNvPr id="9" name="图片 8"/>
          <p:cNvPicPr>
            <a:picLocks noChangeAspect="1"/>
          </p:cNvPicPr>
          <p:nvPr/>
        </p:nvPicPr>
        <p:blipFill>
          <a:blip r:embed="rId2"/>
          <a:stretch>
            <a:fillRect/>
          </a:stretch>
        </p:blipFill>
        <p:spPr>
          <a:xfrm>
            <a:off x="1271659" y="2615203"/>
            <a:ext cx="3814641" cy="3354888"/>
          </a:xfrm>
          <a:prstGeom prst="rect">
            <a:avLst/>
          </a:prstGeom>
        </p:spPr>
      </p:pic>
      <p:sp>
        <p:nvSpPr>
          <p:cNvPr id="10" name="文本框 9"/>
          <p:cNvSpPr txBox="1"/>
          <p:nvPr/>
        </p:nvSpPr>
        <p:spPr>
          <a:xfrm>
            <a:off x="2710036" y="6103641"/>
            <a:ext cx="655949" cy="369332"/>
          </a:xfrm>
          <a:prstGeom prst="rect">
            <a:avLst/>
          </a:prstGeom>
          <a:noFill/>
        </p:spPr>
        <p:txBody>
          <a:bodyPr wrap="none" rtlCol="0">
            <a:spAutoFit/>
          </a:bodyPr>
          <a:lstStyle/>
          <a:p>
            <a:r>
              <a:rPr lang="en-US" altLang="zh-CN" dirty="0"/>
              <a:t>DEM</a:t>
            </a:r>
            <a:endParaRPr lang="zh-CN" altLang="en-US" dirty="0"/>
          </a:p>
        </p:txBody>
      </p:sp>
      <p:sp>
        <p:nvSpPr>
          <p:cNvPr id="11" name="文本框 10"/>
          <p:cNvSpPr txBox="1"/>
          <p:nvPr/>
        </p:nvSpPr>
        <p:spPr>
          <a:xfrm>
            <a:off x="6670476" y="5927539"/>
            <a:ext cx="1197764" cy="369332"/>
          </a:xfrm>
          <a:prstGeom prst="rect">
            <a:avLst/>
          </a:prstGeom>
          <a:noFill/>
        </p:spPr>
        <p:txBody>
          <a:bodyPr wrap="none" rtlCol="0">
            <a:spAutoFit/>
          </a:bodyPr>
          <a:lstStyle/>
          <a:p>
            <a:r>
              <a:rPr lang="en-US" altLang="zh-CN" dirty="0" err="1"/>
              <a:t>meanDEM</a:t>
            </a:r>
            <a:endParaRPr lang="zh-CN" altLang="en-US" dirty="0"/>
          </a:p>
        </p:txBody>
      </p:sp>
      <p:pic>
        <p:nvPicPr>
          <p:cNvPr id="12" name="图片 11"/>
          <p:cNvPicPr>
            <a:picLocks noChangeAspect="1"/>
          </p:cNvPicPr>
          <p:nvPr/>
        </p:nvPicPr>
        <p:blipFill>
          <a:blip r:embed="rId3"/>
          <a:stretch>
            <a:fillRect/>
          </a:stretch>
        </p:blipFill>
        <p:spPr>
          <a:xfrm>
            <a:off x="5293389" y="2582990"/>
            <a:ext cx="3897367" cy="3387102"/>
          </a:xfrm>
          <a:prstGeom prst="rect">
            <a:avLst/>
          </a:prstGeom>
        </p:spPr>
      </p:pic>
    </p:spTree>
    <p:extLst>
      <p:ext uri="{BB962C8B-B14F-4D97-AF65-F5344CB8AC3E}">
        <p14:creationId xmlns:p14="http://schemas.microsoft.com/office/powerpoint/2010/main" val="1198817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正负地形</a:t>
            </a:r>
          </a:p>
        </p:txBody>
      </p:sp>
      <p:sp>
        <p:nvSpPr>
          <p:cNvPr id="3" name="标题 2"/>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7.2 </a:t>
            </a:r>
            <a:r>
              <a:rPr lang="zh-CN" altLang="en-US" sz="3200" b="1" dirty="0">
                <a:latin typeface="黑体" panose="02010609060101010101" pitchFamily="49" charset="-122"/>
                <a:ea typeface="黑体" panose="02010609060101010101" pitchFamily="49" charset="-122"/>
              </a:rPr>
              <a:t>邻域分析</a:t>
            </a:r>
            <a:endParaRPr lang="zh-CN" altLang="en-US" dirty="0"/>
          </a:p>
        </p:txBody>
      </p:sp>
      <p:pic>
        <p:nvPicPr>
          <p:cNvPr id="5" name="图片 4"/>
          <p:cNvPicPr>
            <a:picLocks noChangeAspect="1"/>
          </p:cNvPicPr>
          <p:nvPr/>
        </p:nvPicPr>
        <p:blipFill>
          <a:blip r:embed="rId2"/>
          <a:stretch>
            <a:fillRect/>
          </a:stretch>
        </p:blipFill>
        <p:spPr>
          <a:xfrm>
            <a:off x="3070076" y="2071284"/>
            <a:ext cx="6120680" cy="4373504"/>
          </a:xfrm>
          <a:prstGeom prst="rect">
            <a:avLst/>
          </a:prstGeom>
        </p:spPr>
      </p:pic>
      <p:sp>
        <p:nvSpPr>
          <p:cNvPr id="8" name="文本框 7"/>
          <p:cNvSpPr txBox="1"/>
          <p:nvPr/>
        </p:nvSpPr>
        <p:spPr>
          <a:xfrm>
            <a:off x="5440491" y="6435713"/>
            <a:ext cx="1694695" cy="369332"/>
          </a:xfrm>
          <a:prstGeom prst="rect">
            <a:avLst/>
          </a:prstGeom>
          <a:noFill/>
        </p:spPr>
        <p:txBody>
          <a:bodyPr wrap="none" rtlCol="0">
            <a:spAutoFit/>
          </a:bodyPr>
          <a:lstStyle/>
          <a:p>
            <a:r>
              <a:rPr lang="en-US" altLang="zh-CN" dirty="0"/>
              <a:t>Dem-</a:t>
            </a:r>
            <a:r>
              <a:rPr lang="en-US" altLang="zh-CN" dirty="0" err="1"/>
              <a:t>meandem</a:t>
            </a:r>
            <a:endParaRPr lang="zh-CN" altLang="en-US" dirty="0"/>
          </a:p>
        </p:txBody>
      </p:sp>
    </p:spTree>
    <p:extLst>
      <p:ext uri="{BB962C8B-B14F-4D97-AF65-F5344CB8AC3E}">
        <p14:creationId xmlns:p14="http://schemas.microsoft.com/office/powerpoint/2010/main" val="36884764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normAutofit lnSpcReduction="10000"/>
          </a:bodyPr>
          <a:lstStyle/>
          <a:p>
            <a:pPr>
              <a:lnSpc>
                <a:spcPct val="150000"/>
              </a:lnSpc>
            </a:pPr>
            <a:r>
              <a:rPr lang="zh-CN" altLang="en-US" dirty="0">
                <a:solidFill>
                  <a:schemeClr val="accent1"/>
                </a:solidFill>
              </a:rPr>
              <a:t>地形起伏度</a:t>
            </a:r>
            <a:r>
              <a:rPr lang="zh-CN" altLang="en-US" dirty="0"/>
              <a:t>是指特定的区域内，最高点海拔与最低点海拔的差值。是描述一个区域地形特征的宏观性指标。</a:t>
            </a:r>
            <a:endParaRPr lang="en-US" altLang="zh-CN" dirty="0"/>
          </a:p>
          <a:p>
            <a:pPr lvl="1"/>
            <a:r>
              <a:rPr lang="en-US" altLang="zh-CN" b="1" dirty="0"/>
              <a:t>【Spatial Analyst </a:t>
            </a:r>
            <a:r>
              <a:rPr lang="zh-CN" altLang="en-US" b="1" dirty="0"/>
              <a:t>工具</a:t>
            </a:r>
            <a:r>
              <a:rPr lang="en-US" altLang="zh-CN" b="1" dirty="0"/>
              <a:t>】|【</a:t>
            </a:r>
            <a:r>
              <a:rPr lang="zh-CN" altLang="en-US" b="1" dirty="0"/>
              <a:t>邻域分析</a:t>
            </a:r>
            <a:r>
              <a:rPr lang="en-US" altLang="zh-CN" b="1" dirty="0"/>
              <a:t>】|【</a:t>
            </a:r>
            <a:r>
              <a:rPr lang="zh-CN" altLang="en-US" b="1" dirty="0"/>
              <a:t>焦点统计</a:t>
            </a:r>
            <a:r>
              <a:rPr lang="en-US" altLang="zh-CN" b="1" dirty="0"/>
              <a:t>】</a:t>
            </a:r>
          </a:p>
          <a:p>
            <a:pPr lvl="2"/>
            <a:r>
              <a:rPr lang="zh-CN" altLang="en-US" b="1" dirty="0"/>
              <a:t>求取邻域的最大值和最小值，邻域半径、类型可以自设。</a:t>
            </a:r>
            <a:endParaRPr lang="en-US" altLang="zh-CN" b="1" dirty="0"/>
          </a:p>
          <a:p>
            <a:pPr lvl="1"/>
            <a:r>
              <a:rPr lang="en-US" altLang="zh-CN" b="1" dirty="0"/>
              <a:t>【Spatial Analyst</a:t>
            </a:r>
            <a:r>
              <a:rPr lang="zh-CN" altLang="en-US" b="1" dirty="0"/>
              <a:t>工具</a:t>
            </a:r>
            <a:r>
              <a:rPr lang="en-US" altLang="zh-CN" b="1" dirty="0"/>
              <a:t>】|【</a:t>
            </a:r>
            <a:r>
              <a:rPr lang="zh-CN" altLang="en-US" b="1" dirty="0"/>
              <a:t>地图代数</a:t>
            </a:r>
            <a:r>
              <a:rPr lang="en-US" altLang="zh-CN" b="1" dirty="0"/>
              <a:t>】|【</a:t>
            </a:r>
            <a:r>
              <a:rPr lang="zh-CN" altLang="en-US" b="1" dirty="0"/>
              <a:t>栅格计算器</a:t>
            </a:r>
            <a:r>
              <a:rPr lang="en-US" altLang="zh-CN" b="1" dirty="0"/>
              <a:t>】</a:t>
            </a:r>
          </a:p>
          <a:p>
            <a:pPr lvl="1"/>
            <a:r>
              <a:rPr lang="zh-CN" altLang="en-US" b="1" dirty="0"/>
              <a:t>将最大值减去最小值即为邻域的起伏度</a:t>
            </a:r>
            <a:endParaRPr lang="en-US" altLang="zh-CN" b="1" dirty="0"/>
          </a:p>
          <a:p>
            <a:pPr lvl="2"/>
            <a:endParaRPr lang="en-US" altLang="zh-CN" dirty="0"/>
          </a:p>
          <a:p>
            <a:pPr marL="463550" lvl="2" indent="0">
              <a:buNone/>
            </a:pPr>
            <a:r>
              <a:rPr lang="en-US" altLang="zh-CN" dirty="0"/>
              <a:t>				</a:t>
            </a:r>
          </a:p>
          <a:p>
            <a:pPr lvl="1"/>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7.2 </a:t>
            </a:r>
            <a:r>
              <a:rPr lang="zh-CN" altLang="en-US" sz="3200" b="1" dirty="0">
                <a:latin typeface="黑体" panose="02010609060101010101" pitchFamily="49" charset="-122"/>
                <a:ea typeface="黑体" panose="02010609060101010101" pitchFamily="49" charset="-122"/>
              </a:rPr>
              <a:t>邻域分析</a:t>
            </a:r>
            <a:endParaRPr lang="zh-CN" altLang="en-US" sz="3200" dirty="0"/>
          </a:p>
        </p:txBody>
      </p:sp>
      <p:pic>
        <p:nvPicPr>
          <p:cNvPr id="4" name="图片 3"/>
          <p:cNvPicPr>
            <a:picLocks noChangeAspect="1"/>
          </p:cNvPicPr>
          <p:nvPr/>
        </p:nvPicPr>
        <p:blipFill>
          <a:blip r:embed="rId2"/>
          <a:stretch>
            <a:fillRect/>
          </a:stretch>
        </p:blipFill>
        <p:spPr>
          <a:xfrm>
            <a:off x="7462564" y="4581128"/>
            <a:ext cx="4813247" cy="2664475"/>
          </a:xfrm>
          <a:prstGeom prst="rect">
            <a:avLst/>
          </a:prstGeom>
        </p:spPr>
      </p:pic>
    </p:spTree>
    <p:extLst>
      <p:ext uri="{BB962C8B-B14F-4D97-AF65-F5344CB8AC3E}">
        <p14:creationId xmlns:p14="http://schemas.microsoft.com/office/powerpoint/2010/main" val="241174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9" name="Rectangle 3"/>
          <p:cNvSpPr>
            <a:spLocks noGrp="1" noChangeArrowheads="1"/>
          </p:cNvSpPr>
          <p:nvPr>
            <p:ph idx="11"/>
          </p:nvPr>
        </p:nvSpPr>
        <p:spPr/>
        <p:txBody>
          <a:bodyPr/>
          <a:lstStyle/>
          <a:p>
            <a:pPr eaLnBrk="1" hangingPunct="1"/>
            <a:r>
              <a:rPr lang="zh-CN" altLang="en-US" dirty="0">
                <a:latin typeface="黑体" panose="02010609060101010101" pitchFamily="49" charset="-122"/>
                <a:ea typeface="黑体" panose="02010609060101010101" pitchFamily="49" charset="-122"/>
              </a:rPr>
              <a:t>统计函数</a:t>
            </a:r>
            <a:r>
              <a:rPr lang="en-US" altLang="zh-CN" dirty="0">
                <a:latin typeface="黑体" panose="02010609060101010101" pitchFamily="49" charset="-122"/>
                <a:ea typeface="黑体" panose="02010609060101010101" pitchFamily="49" charset="-122"/>
              </a:rPr>
              <a:t>:</a:t>
            </a:r>
          </a:p>
        </p:txBody>
      </p:sp>
      <p:sp>
        <p:nvSpPr>
          <p:cNvPr id="34818" name="Rectangle 2"/>
          <p:cNvSpPr>
            <a:spLocks noGrp="1" noChangeArrowheads="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7.2 </a:t>
            </a:r>
            <a:r>
              <a:rPr lang="zh-CN" altLang="en-US" sz="3200" b="1" dirty="0">
                <a:latin typeface="黑体" panose="02010609060101010101" pitchFamily="49" charset="-122"/>
                <a:ea typeface="黑体" panose="02010609060101010101" pitchFamily="49" charset="-122"/>
              </a:rPr>
              <a:t>邻域分析   </a:t>
            </a:r>
            <a:r>
              <a:rPr lang="zh-CN" altLang="en-US" sz="2800" b="1" dirty="0">
                <a:solidFill>
                  <a:schemeClr val="accent1"/>
                </a:solidFill>
              </a:rPr>
              <a:t>焦点统计</a:t>
            </a:r>
          </a:p>
        </p:txBody>
      </p:sp>
      <p:sp>
        <p:nvSpPr>
          <p:cNvPr id="34820" name="Rectangle 4"/>
          <p:cNvSpPr>
            <a:spLocks noChangeArrowheads="1"/>
          </p:cNvSpPr>
          <p:nvPr/>
        </p:nvSpPr>
        <p:spPr bwMode="auto">
          <a:xfrm>
            <a:off x="1557809" y="2643040"/>
            <a:ext cx="2591767"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
                <a:schemeClr val="accent3"/>
              </a:buClr>
              <a:buFont typeface="Arial" panose="020B0604020202020204" pitchFamily="34" charset="0"/>
              <a:buChar char="•"/>
            </a:pPr>
            <a:r>
              <a:rPr kumimoji="0" lang="en-US" altLang="zh-CN" sz="2000" b="1" dirty="0">
                <a:solidFill>
                  <a:schemeClr val="bg1"/>
                </a:solidFill>
                <a:latin typeface="微软雅黑" panose="020B0503020204020204" pitchFamily="34" charset="-122"/>
                <a:ea typeface="微软雅黑" panose="020B0503020204020204" pitchFamily="34" charset="-122"/>
              </a:rPr>
              <a:t>Minimum</a:t>
            </a:r>
            <a:r>
              <a:rPr kumimoji="0" lang="zh-CN" altLang="en-US" sz="2000" b="1" dirty="0">
                <a:solidFill>
                  <a:schemeClr val="bg1"/>
                </a:solidFill>
                <a:latin typeface="微软雅黑" panose="020B0503020204020204" pitchFamily="34" charset="-122"/>
                <a:ea typeface="微软雅黑" panose="020B0503020204020204" pitchFamily="34" charset="-122"/>
              </a:rPr>
              <a:t>，最小值</a:t>
            </a:r>
          </a:p>
          <a:p>
            <a:pPr eaLnBrk="1" hangingPunct="1">
              <a:buClr>
                <a:schemeClr val="accent3"/>
              </a:buClr>
              <a:buFont typeface="Arial" panose="020B0604020202020204" pitchFamily="34" charset="0"/>
              <a:buChar char="•"/>
            </a:pPr>
            <a:r>
              <a:rPr kumimoji="0" lang="en-US" altLang="zh-CN" sz="2000" b="1" dirty="0">
                <a:solidFill>
                  <a:schemeClr val="bg1"/>
                </a:solidFill>
                <a:latin typeface="微软雅黑" panose="020B0503020204020204" pitchFamily="34" charset="-122"/>
                <a:ea typeface="微软雅黑" panose="020B0503020204020204" pitchFamily="34" charset="-122"/>
              </a:rPr>
              <a:t>Maximum</a:t>
            </a:r>
            <a:r>
              <a:rPr kumimoji="0" lang="zh-CN" altLang="en-US" sz="2000" b="1" dirty="0">
                <a:solidFill>
                  <a:schemeClr val="bg1"/>
                </a:solidFill>
                <a:latin typeface="微软雅黑" panose="020B0503020204020204" pitchFamily="34" charset="-122"/>
                <a:ea typeface="微软雅黑" panose="020B0503020204020204" pitchFamily="34" charset="-122"/>
              </a:rPr>
              <a:t>，最大值</a:t>
            </a:r>
          </a:p>
          <a:p>
            <a:pPr eaLnBrk="1" hangingPunct="1">
              <a:buClr>
                <a:schemeClr val="accent3"/>
              </a:buClr>
              <a:buFont typeface="Arial" panose="020B0604020202020204" pitchFamily="34" charset="0"/>
              <a:buChar char="•"/>
            </a:pPr>
            <a:r>
              <a:rPr kumimoji="0" lang="en-US" altLang="zh-CN" sz="2000" b="1" dirty="0">
                <a:solidFill>
                  <a:schemeClr val="bg1"/>
                </a:solidFill>
                <a:latin typeface="微软雅黑" panose="020B0503020204020204" pitchFamily="34" charset="-122"/>
                <a:ea typeface="微软雅黑" panose="020B0503020204020204" pitchFamily="34" charset="-122"/>
              </a:rPr>
              <a:t>Mean</a:t>
            </a:r>
            <a:r>
              <a:rPr kumimoji="0" lang="zh-CN" altLang="en-US" sz="2000" b="1" dirty="0">
                <a:solidFill>
                  <a:schemeClr val="bg1"/>
                </a:solidFill>
                <a:latin typeface="微软雅黑" panose="020B0503020204020204" pitchFamily="34" charset="-122"/>
                <a:ea typeface="微软雅黑" panose="020B0503020204020204" pitchFamily="34" charset="-122"/>
              </a:rPr>
              <a:t>，平均值</a:t>
            </a:r>
          </a:p>
          <a:p>
            <a:pPr eaLnBrk="1" hangingPunct="1">
              <a:buClr>
                <a:schemeClr val="accent3"/>
              </a:buClr>
              <a:buFont typeface="Arial" panose="020B0604020202020204" pitchFamily="34" charset="0"/>
              <a:buChar char="•"/>
            </a:pPr>
            <a:r>
              <a:rPr kumimoji="0" lang="en-US" altLang="zh-CN" sz="2000" b="1" dirty="0">
                <a:solidFill>
                  <a:schemeClr val="bg1"/>
                </a:solidFill>
                <a:latin typeface="微软雅黑" panose="020B0503020204020204" pitchFamily="34" charset="-122"/>
                <a:ea typeface="微软雅黑" panose="020B0503020204020204" pitchFamily="34" charset="-122"/>
              </a:rPr>
              <a:t>Median</a:t>
            </a:r>
            <a:r>
              <a:rPr kumimoji="0" lang="zh-CN" altLang="en-US" sz="2000" b="1" dirty="0">
                <a:solidFill>
                  <a:schemeClr val="bg1"/>
                </a:solidFill>
                <a:latin typeface="微软雅黑" panose="020B0503020204020204" pitchFamily="34" charset="-122"/>
                <a:ea typeface="微软雅黑" panose="020B0503020204020204" pitchFamily="34" charset="-122"/>
              </a:rPr>
              <a:t>，中值</a:t>
            </a:r>
          </a:p>
          <a:p>
            <a:pPr eaLnBrk="1" hangingPunct="1">
              <a:buClr>
                <a:schemeClr val="accent3"/>
              </a:buClr>
              <a:buFont typeface="Arial" panose="020B0604020202020204" pitchFamily="34" charset="0"/>
              <a:buChar char="•"/>
            </a:pPr>
            <a:r>
              <a:rPr kumimoji="0" lang="en-US" altLang="zh-CN" sz="2000" b="1" dirty="0">
                <a:solidFill>
                  <a:schemeClr val="bg1"/>
                </a:solidFill>
                <a:latin typeface="微软雅黑" panose="020B0503020204020204" pitchFamily="34" charset="-122"/>
                <a:ea typeface="微软雅黑" panose="020B0503020204020204" pitchFamily="34" charset="-122"/>
              </a:rPr>
              <a:t>Sum</a:t>
            </a:r>
            <a:r>
              <a:rPr kumimoji="0" lang="zh-CN" altLang="en-US" sz="2000" b="1" dirty="0">
                <a:solidFill>
                  <a:schemeClr val="bg1"/>
                </a:solidFill>
                <a:latin typeface="微软雅黑" panose="020B0503020204020204" pitchFamily="34" charset="-122"/>
                <a:ea typeface="微软雅黑" panose="020B0503020204020204" pitchFamily="34" charset="-122"/>
              </a:rPr>
              <a:t>（和）</a:t>
            </a:r>
          </a:p>
        </p:txBody>
      </p:sp>
      <p:sp>
        <p:nvSpPr>
          <p:cNvPr id="34821" name="Rectangle 5"/>
          <p:cNvSpPr>
            <a:spLocks noChangeArrowheads="1"/>
          </p:cNvSpPr>
          <p:nvPr/>
        </p:nvSpPr>
        <p:spPr bwMode="auto">
          <a:xfrm>
            <a:off x="4006787" y="2643040"/>
            <a:ext cx="3240757"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
                <a:schemeClr val="accent3"/>
              </a:buClr>
              <a:buFont typeface="Arial" panose="020B0604020202020204" pitchFamily="34" charset="0"/>
              <a:buChar char="•"/>
            </a:pPr>
            <a:r>
              <a:rPr kumimoji="0" lang="en-US" altLang="zh-CN" sz="2000" b="1" dirty="0">
                <a:solidFill>
                  <a:schemeClr val="bg1"/>
                </a:solidFill>
                <a:latin typeface="微软雅黑" panose="020B0503020204020204" pitchFamily="34" charset="-122"/>
                <a:ea typeface="微软雅黑" panose="020B0503020204020204" pitchFamily="34" charset="-122"/>
              </a:rPr>
              <a:t>Range</a:t>
            </a:r>
            <a:r>
              <a:rPr kumimoji="0" lang="zh-CN" altLang="en-US" sz="2000" b="1" dirty="0">
                <a:solidFill>
                  <a:schemeClr val="bg1"/>
                </a:solidFill>
                <a:latin typeface="微软雅黑" panose="020B0503020204020204" pitchFamily="34" charset="-122"/>
                <a:ea typeface="微软雅黑" panose="020B0503020204020204" pitchFamily="34" charset="-122"/>
              </a:rPr>
              <a:t>（范围）</a:t>
            </a:r>
          </a:p>
          <a:p>
            <a:pPr eaLnBrk="1" hangingPunct="1">
              <a:buClr>
                <a:schemeClr val="accent3"/>
              </a:buClr>
              <a:buFont typeface="Arial" panose="020B0604020202020204" pitchFamily="34" charset="0"/>
              <a:buChar char="•"/>
            </a:pPr>
            <a:r>
              <a:rPr kumimoji="0" lang="en-US" altLang="zh-CN" sz="2000" b="1" dirty="0">
                <a:solidFill>
                  <a:schemeClr val="bg1"/>
                </a:solidFill>
                <a:latin typeface="微软雅黑" panose="020B0503020204020204" pitchFamily="34" charset="-122"/>
                <a:ea typeface="微软雅黑" panose="020B0503020204020204" pitchFamily="34" charset="-122"/>
              </a:rPr>
              <a:t>Standard Deviation</a:t>
            </a:r>
            <a:r>
              <a:rPr kumimoji="0" lang="zh-CN" altLang="en-US" sz="2000" b="1" dirty="0">
                <a:solidFill>
                  <a:schemeClr val="bg1"/>
                </a:solidFill>
                <a:latin typeface="微软雅黑" panose="020B0503020204020204" pitchFamily="34" charset="-122"/>
                <a:ea typeface="微软雅黑" panose="020B0503020204020204" pitchFamily="34" charset="-122"/>
              </a:rPr>
              <a:t>（标准差）</a:t>
            </a:r>
          </a:p>
          <a:p>
            <a:pPr eaLnBrk="1" hangingPunct="1">
              <a:buClr>
                <a:schemeClr val="accent3"/>
              </a:buClr>
              <a:buFont typeface="Arial" panose="020B0604020202020204" pitchFamily="34" charset="0"/>
              <a:buChar char="•"/>
            </a:pPr>
            <a:r>
              <a:rPr kumimoji="0" lang="en-US" altLang="zh-CN" sz="2000" b="1" dirty="0">
                <a:solidFill>
                  <a:schemeClr val="bg1"/>
                </a:solidFill>
                <a:latin typeface="微软雅黑" panose="020B0503020204020204" pitchFamily="34" charset="-122"/>
                <a:ea typeface="微软雅黑" panose="020B0503020204020204" pitchFamily="34" charset="-122"/>
              </a:rPr>
              <a:t>Majority</a:t>
            </a:r>
            <a:r>
              <a:rPr kumimoji="0" lang="zh-CN" altLang="en-US" sz="2000" b="1" dirty="0">
                <a:solidFill>
                  <a:schemeClr val="bg1"/>
                </a:solidFill>
                <a:latin typeface="微软雅黑" panose="020B0503020204020204" pitchFamily="34" charset="-122"/>
                <a:ea typeface="微软雅黑" panose="020B0503020204020204" pitchFamily="34" charset="-122"/>
              </a:rPr>
              <a:t>（主要值）</a:t>
            </a:r>
          </a:p>
          <a:p>
            <a:pPr eaLnBrk="1" hangingPunct="1">
              <a:buClr>
                <a:schemeClr val="accent3"/>
              </a:buClr>
              <a:buFont typeface="Arial" panose="020B0604020202020204" pitchFamily="34" charset="0"/>
              <a:buChar char="•"/>
            </a:pPr>
            <a:r>
              <a:rPr kumimoji="0" lang="en-US" altLang="zh-CN" sz="2000" b="1" dirty="0">
                <a:solidFill>
                  <a:schemeClr val="bg1"/>
                </a:solidFill>
                <a:latin typeface="微软雅黑" panose="020B0503020204020204" pitchFamily="34" charset="-122"/>
                <a:ea typeface="微软雅黑" panose="020B0503020204020204" pitchFamily="34" charset="-122"/>
              </a:rPr>
              <a:t>Minority</a:t>
            </a:r>
            <a:r>
              <a:rPr kumimoji="0" lang="zh-CN" altLang="en-US" sz="2000" b="1" dirty="0">
                <a:solidFill>
                  <a:schemeClr val="bg1"/>
                </a:solidFill>
                <a:latin typeface="微软雅黑" panose="020B0503020204020204" pitchFamily="34" charset="-122"/>
                <a:ea typeface="微软雅黑" panose="020B0503020204020204" pitchFamily="34" charset="-122"/>
              </a:rPr>
              <a:t>（次要值）</a:t>
            </a:r>
          </a:p>
          <a:p>
            <a:pPr eaLnBrk="1" hangingPunct="1">
              <a:buClr>
                <a:schemeClr val="accent3"/>
              </a:buClr>
              <a:buFont typeface="Arial" panose="020B0604020202020204" pitchFamily="34" charset="0"/>
              <a:buChar char="•"/>
            </a:pPr>
            <a:r>
              <a:rPr kumimoji="0" lang="en-US" altLang="zh-CN" sz="2000" b="1" dirty="0">
                <a:solidFill>
                  <a:schemeClr val="bg1"/>
                </a:solidFill>
                <a:latin typeface="微软雅黑" panose="020B0503020204020204" pitchFamily="34" charset="-122"/>
                <a:ea typeface="微软雅黑" panose="020B0503020204020204" pitchFamily="34" charset="-122"/>
              </a:rPr>
              <a:t>Variety</a:t>
            </a:r>
            <a:r>
              <a:rPr kumimoji="0" lang="zh-CN" altLang="en-US" sz="2000" b="1" dirty="0">
                <a:solidFill>
                  <a:schemeClr val="bg1"/>
                </a:solidFill>
                <a:latin typeface="微软雅黑" panose="020B0503020204020204" pitchFamily="34" charset="-122"/>
                <a:ea typeface="微软雅黑" panose="020B0503020204020204" pitchFamily="34" charset="-122"/>
              </a:rPr>
              <a:t>（变异度</a:t>
            </a:r>
            <a:r>
              <a:rPr kumimoji="0" lang="zh-CN" altLang="en-US" sz="2000" b="1" dirty="0">
                <a:latin typeface="微软雅黑" panose="020B0503020204020204" pitchFamily="34" charset="-122"/>
                <a:ea typeface="微软雅黑" panose="020B0503020204020204" pitchFamily="34" charset="-122"/>
              </a:rPr>
              <a:t>）</a:t>
            </a:r>
          </a:p>
        </p:txBody>
      </p:sp>
      <p:pic>
        <p:nvPicPr>
          <p:cNvPr id="348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2838" y="1844675"/>
            <a:ext cx="3046413"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22967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normAutofit/>
          </a:bodyPr>
          <a:lstStyle/>
          <a:p>
            <a:pPr>
              <a:lnSpc>
                <a:spcPct val="150000"/>
              </a:lnSpc>
            </a:pPr>
            <a:r>
              <a:rPr lang="zh-CN" altLang="en-US" sz="2400" dirty="0">
                <a:solidFill>
                  <a:schemeClr val="accent1"/>
                </a:solidFill>
              </a:rPr>
              <a:t>分类区统计</a:t>
            </a:r>
            <a:r>
              <a:rPr lang="zh-CN" altLang="en-US" sz="2400" dirty="0"/>
              <a:t>，即以一个数据集的分类区为基础，对另一个数据集进行数值统计分析。包括计算数值得取值范围、最大值、最小值、标准差等。输出的结果是同一分类区被赋予相同的单一输出值。</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7.3 </a:t>
            </a:r>
            <a:r>
              <a:rPr lang="zh-CN" altLang="en-US" sz="3200" b="1" dirty="0">
                <a:latin typeface="黑体" panose="02010609060101010101" pitchFamily="49" charset="-122"/>
                <a:ea typeface="黑体" panose="02010609060101010101" pitchFamily="49" charset="-122"/>
              </a:rPr>
              <a:t>分类区统计</a:t>
            </a:r>
          </a:p>
        </p:txBody>
      </p:sp>
      <p:pic>
        <p:nvPicPr>
          <p:cNvPr id="4" name="Picture 3" descr="zonals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9439" y="3861049"/>
            <a:ext cx="6609849" cy="273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stretch>
            <a:fillRect/>
          </a:stretch>
        </p:blipFill>
        <p:spPr>
          <a:xfrm>
            <a:off x="2133971" y="3861049"/>
            <a:ext cx="1944795" cy="2732026"/>
          </a:xfrm>
          <a:prstGeom prst="rect">
            <a:avLst/>
          </a:prstGeom>
        </p:spPr>
      </p:pic>
    </p:spTree>
    <p:extLst>
      <p:ext uri="{BB962C8B-B14F-4D97-AF65-F5344CB8AC3E}">
        <p14:creationId xmlns:p14="http://schemas.microsoft.com/office/powerpoint/2010/main" val="3102249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3600400" cy="4114801"/>
          </a:xfrm>
        </p:spPr>
        <p:txBody>
          <a:bodyPr>
            <a:normAutofit fontScale="77500" lnSpcReduction="20000"/>
          </a:bodyPr>
          <a:lstStyle/>
          <a:p>
            <a:pPr>
              <a:lnSpc>
                <a:spcPct val="150000"/>
              </a:lnSpc>
            </a:pPr>
            <a:r>
              <a:rPr lang="zh-CN" altLang="en-US" dirty="0"/>
              <a:t>利用分类区统计能够根据一个分区数据计算分区范围内所包含的另一个栅格数据的统计信息。例如，将某区域进行降水量统计分析时，需构建全区的降水量空间分布数据，再以分区数据对降水量进行空间统计。</a:t>
            </a:r>
            <a:endParaRPr lang="en-US" altLang="zh-CN"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7.3 </a:t>
            </a:r>
            <a:r>
              <a:rPr lang="zh-CN" altLang="en-US" sz="3200" b="1" dirty="0">
                <a:latin typeface="黑体" panose="02010609060101010101" pitchFamily="49" charset="-122"/>
                <a:ea typeface="黑体" panose="02010609060101010101" pitchFamily="49" charset="-122"/>
              </a:rPr>
              <a:t>分类区统计</a:t>
            </a:r>
          </a:p>
        </p:txBody>
      </p:sp>
      <p:pic>
        <p:nvPicPr>
          <p:cNvPr id="5" name="图片 4"/>
          <p:cNvPicPr>
            <a:picLocks noChangeAspect="1"/>
          </p:cNvPicPr>
          <p:nvPr/>
        </p:nvPicPr>
        <p:blipFill>
          <a:blip r:embed="rId2"/>
          <a:stretch>
            <a:fillRect/>
          </a:stretch>
        </p:blipFill>
        <p:spPr>
          <a:xfrm>
            <a:off x="6022404" y="404664"/>
            <a:ext cx="4692359" cy="3356992"/>
          </a:xfrm>
          <a:prstGeom prst="rect">
            <a:avLst/>
          </a:prstGeom>
        </p:spPr>
      </p:pic>
      <p:pic>
        <p:nvPicPr>
          <p:cNvPr id="6" name="图片 5"/>
          <p:cNvPicPr>
            <a:picLocks noChangeAspect="1"/>
          </p:cNvPicPr>
          <p:nvPr/>
        </p:nvPicPr>
        <p:blipFill>
          <a:blip r:embed="rId3"/>
          <a:stretch>
            <a:fillRect/>
          </a:stretch>
        </p:blipFill>
        <p:spPr>
          <a:xfrm>
            <a:off x="6310436" y="3908035"/>
            <a:ext cx="3842639" cy="2949965"/>
          </a:xfrm>
          <a:prstGeom prst="rect">
            <a:avLst/>
          </a:prstGeom>
        </p:spPr>
      </p:pic>
    </p:spTree>
    <p:extLst>
      <p:ext uri="{BB962C8B-B14F-4D97-AF65-F5344CB8AC3E}">
        <p14:creationId xmlns:p14="http://schemas.microsoft.com/office/powerpoint/2010/main" val="25686075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pPr marL="223838" lvl="1" indent="-223838">
              <a:spcBef>
                <a:spcPts val="1800"/>
              </a:spcBef>
            </a:pPr>
            <a:r>
              <a:rPr lang="en-US" altLang="zh-CN" sz="2800" b="1" dirty="0"/>
              <a:t>【Spatial Analyst</a:t>
            </a:r>
            <a:r>
              <a:rPr lang="zh-CN" altLang="en-US" sz="2800" b="1" dirty="0"/>
              <a:t>工具</a:t>
            </a:r>
            <a:r>
              <a:rPr lang="en-US" altLang="zh-CN" sz="2800" b="1" dirty="0"/>
              <a:t>】|【</a:t>
            </a:r>
            <a:r>
              <a:rPr lang="zh-CN" altLang="en-US" sz="2800" b="1" dirty="0"/>
              <a:t>区域分析</a:t>
            </a:r>
            <a:r>
              <a:rPr lang="en-US" altLang="zh-CN" sz="2800" b="1" dirty="0"/>
              <a:t>】|【</a:t>
            </a:r>
            <a:r>
              <a:rPr lang="zh-CN" altLang="en-US" sz="2800" b="1" dirty="0"/>
              <a:t>分区统计</a:t>
            </a:r>
            <a:r>
              <a:rPr lang="en-US" altLang="zh-CN" sz="2800" b="1" dirty="0"/>
              <a:t>】</a:t>
            </a:r>
          </a:p>
          <a:p>
            <a:pPr marL="442913" lvl="2" indent="-223838">
              <a:lnSpc>
                <a:spcPct val="100000"/>
              </a:lnSpc>
              <a:spcBef>
                <a:spcPts val="1800"/>
              </a:spcBef>
            </a:pPr>
            <a:r>
              <a:rPr lang="zh-CN" altLang="en-US" sz="2400" b="1" dirty="0"/>
              <a:t>输入“</a:t>
            </a:r>
            <a:r>
              <a:rPr lang="en-US" altLang="zh-CN" sz="2400" b="1" dirty="0"/>
              <a:t>Zone</a:t>
            </a:r>
            <a:r>
              <a:rPr lang="zh-CN" altLang="en-US" sz="2400" b="1" dirty="0"/>
              <a:t>”作为分类器数据，选择“</a:t>
            </a:r>
            <a:r>
              <a:rPr lang="en-US" altLang="zh-CN" sz="2400" b="1" dirty="0"/>
              <a:t>Index</a:t>
            </a:r>
            <a:r>
              <a:rPr lang="zh-CN" altLang="en-US" sz="2400" b="1" dirty="0"/>
              <a:t>”表示分类区类别，设置“</a:t>
            </a:r>
            <a:r>
              <a:rPr lang="en-US" altLang="zh-CN" sz="2400" b="1" dirty="0"/>
              <a:t>rainfall</a:t>
            </a:r>
            <a:r>
              <a:rPr lang="zh-CN" altLang="en-US" sz="2400" b="1" dirty="0"/>
              <a:t>”作为需要统计的栅格数据。</a:t>
            </a:r>
            <a:endParaRPr lang="en-US" altLang="zh-CN" sz="2400" b="1" dirty="0"/>
          </a:p>
          <a:p>
            <a:pPr marL="442913" lvl="2" indent="-223838">
              <a:spcBef>
                <a:spcPts val="1800"/>
              </a:spcBef>
            </a:pPr>
            <a:endParaRPr lang="zh-CN" altLang="en-US" dirty="0"/>
          </a:p>
          <a:p>
            <a:endParaRPr lang="zh-CN" altLang="en-US" dirty="0"/>
          </a:p>
        </p:txBody>
      </p:sp>
      <p:sp>
        <p:nvSpPr>
          <p:cNvPr id="3" name="标题 2"/>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7.3 </a:t>
            </a:r>
            <a:r>
              <a:rPr lang="zh-CN" altLang="en-US" sz="3200" b="1" dirty="0">
                <a:latin typeface="黑体" panose="02010609060101010101" pitchFamily="49" charset="-122"/>
                <a:ea typeface="黑体" panose="02010609060101010101" pitchFamily="49" charset="-122"/>
              </a:rPr>
              <a:t>分类区统计</a:t>
            </a:r>
            <a:endParaRPr lang="zh-CN" altLang="en-US" dirty="0"/>
          </a:p>
        </p:txBody>
      </p:sp>
      <p:pic>
        <p:nvPicPr>
          <p:cNvPr id="6" name="图片 5"/>
          <p:cNvPicPr>
            <a:picLocks noChangeAspect="1"/>
          </p:cNvPicPr>
          <p:nvPr/>
        </p:nvPicPr>
        <p:blipFill>
          <a:blip r:embed="rId2"/>
          <a:stretch>
            <a:fillRect/>
          </a:stretch>
        </p:blipFill>
        <p:spPr>
          <a:xfrm>
            <a:off x="1649385" y="3645024"/>
            <a:ext cx="4186771" cy="3305705"/>
          </a:xfrm>
          <a:prstGeom prst="rect">
            <a:avLst/>
          </a:prstGeom>
        </p:spPr>
      </p:pic>
      <p:pic>
        <p:nvPicPr>
          <p:cNvPr id="7" name="图片 6"/>
          <p:cNvPicPr>
            <a:picLocks noChangeAspect="1"/>
          </p:cNvPicPr>
          <p:nvPr/>
        </p:nvPicPr>
        <p:blipFill>
          <a:blip r:embed="rId3"/>
          <a:stretch>
            <a:fillRect/>
          </a:stretch>
        </p:blipFill>
        <p:spPr>
          <a:xfrm>
            <a:off x="6527235" y="3645024"/>
            <a:ext cx="4751100" cy="3112474"/>
          </a:xfrm>
          <a:prstGeom prst="rect">
            <a:avLst/>
          </a:prstGeom>
        </p:spPr>
      </p:pic>
    </p:spTree>
    <p:extLst>
      <p:ext uri="{BB962C8B-B14F-4D97-AF65-F5344CB8AC3E}">
        <p14:creationId xmlns:p14="http://schemas.microsoft.com/office/powerpoint/2010/main" val="3713256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dirty="0"/>
          </a:p>
        </p:txBody>
      </p:sp>
      <p:sp>
        <p:nvSpPr>
          <p:cNvPr id="3" name="标题 2"/>
          <p:cNvSpPr>
            <a:spLocks noGrp="1"/>
          </p:cNvSpPr>
          <p:nvPr>
            <p:ph type="title"/>
          </p:nvPr>
        </p:nvSpPr>
        <p:spPr/>
        <p:txBody>
          <a:bodyPr/>
          <a:lstStyle/>
          <a:p>
            <a:r>
              <a:rPr lang="en-US" altLang="zh-CN" sz="3200" b="1" dirty="0">
                <a:latin typeface="黑体" panose="02010609060101010101" pitchFamily="49" charset="-122"/>
                <a:ea typeface="黑体" panose="02010609060101010101" pitchFamily="49" charset="-122"/>
              </a:rPr>
              <a:t>7.3 </a:t>
            </a:r>
            <a:r>
              <a:rPr lang="zh-CN" altLang="en-US" sz="3200" b="1" dirty="0">
                <a:latin typeface="黑体" panose="02010609060101010101" pitchFamily="49" charset="-122"/>
                <a:ea typeface="黑体" panose="02010609060101010101" pitchFamily="49" charset="-122"/>
              </a:rPr>
              <a:t>分类区统计</a:t>
            </a:r>
            <a:endParaRPr lang="zh-CN" altLang="en-US" dirty="0"/>
          </a:p>
        </p:txBody>
      </p:sp>
      <p:pic>
        <p:nvPicPr>
          <p:cNvPr id="4" name="图片 3"/>
          <p:cNvPicPr>
            <a:picLocks noChangeAspect="1"/>
          </p:cNvPicPr>
          <p:nvPr/>
        </p:nvPicPr>
        <p:blipFill>
          <a:blip r:embed="rId2"/>
          <a:stretch>
            <a:fillRect/>
          </a:stretch>
        </p:blipFill>
        <p:spPr>
          <a:xfrm>
            <a:off x="818250" y="1760706"/>
            <a:ext cx="5828571" cy="4590476"/>
          </a:xfrm>
          <a:prstGeom prst="rect">
            <a:avLst/>
          </a:prstGeom>
        </p:spPr>
      </p:pic>
      <p:pic>
        <p:nvPicPr>
          <p:cNvPr id="5" name="图片 4"/>
          <p:cNvPicPr>
            <a:picLocks noChangeAspect="1"/>
          </p:cNvPicPr>
          <p:nvPr/>
        </p:nvPicPr>
        <p:blipFill>
          <a:blip r:embed="rId3"/>
          <a:stretch>
            <a:fillRect/>
          </a:stretch>
        </p:blipFill>
        <p:spPr>
          <a:xfrm>
            <a:off x="4079459" y="1531228"/>
            <a:ext cx="3159264" cy="4750713"/>
          </a:xfrm>
          <a:prstGeom prst="rect">
            <a:avLst/>
          </a:prstGeom>
        </p:spPr>
      </p:pic>
      <p:pic>
        <p:nvPicPr>
          <p:cNvPr id="6" name="图片 5"/>
          <p:cNvPicPr>
            <a:picLocks noChangeAspect="1"/>
          </p:cNvPicPr>
          <p:nvPr/>
        </p:nvPicPr>
        <p:blipFill>
          <a:blip r:embed="rId4"/>
          <a:stretch>
            <a:fillRect/>
          </a:stretch>
        </p:blipFill>
        <p:spPr>
          <a:xfrm>
            <a:off x="7238723" y="1513165"/>
            <a:ext cx="4950102" cy="3351927"/>
          </a:xfrm>
          <a:prstGeom prst="rect">
            <a:avLst/>
          </a:prstGeom>
        </p:spPr>
      </p:pic>
    </p:spTree>
    <p:extLst>
      <p:ext uri="{BB962C8B-B14F-4D97-AF65-F5344CB8AC3E}">
        <p14:creationId xmlns:p14="http://schemas.microsoft.com/office/powerpoint/2010/main" val="723356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981844" y="1556792"/>
            <a:ext cx="6696744" cy="5832648"/>
          </a:xfrm>
        </p:spPr>
        <p:txBody>
          <a:bodyPr>
            <a:normAutofit fontScale="25000" lnSpcReduction="20000"/>
          </a:bodyPr>
          <a:lstStyle/>
          <a:p>
            <a:pPr>
              <a:lnSpc>
                <a:spcPct val="170000"/>
              </a:lnSpc>
              <a:spcBef>
                <a:spcPts val="0"/>
              </a:spcBef>
            </a:pPr>
            <a:r>
              <a:rPr lang="zh-CN" altLang="zh-CN" sz="9600" dirty="0"/>
              <a:t>目的：熟悉 </a:t>
            </a:r>
            <a:r>
              <a:rPr lang="en-US" altLang="zh-CN" sz="9600" dirty="0"/>
              <a:t>ArcGIS </a:t>
            </a:r>
            <a:r>
              <a:rPr lang="zh-CN" altLang="zh-CN" sz="9600" dirty="0"/>
              <a:t>密度制图的原理及差异性 </a:t>
            </a:r>
          </a:p>
          <a:p>
            <a:pPr>
              <a:lnSpc>
                <a:spcPct val="170000"/>
              </a:lnSpc>
              <a:spcBef>
                <a:spcPts val="0"/>
              </a:spcBef>
            </a:pPr>
            <a:r>
              <a:rPr lang="zh-CN" altLang="zh-CN" sz="9600" dirty="0"/>
              <a:t>要求：</a:t>
            </a:r>
            <a:r>
              <a:rPr lang="en-US" altLang="zh-CN" sz="9600" dirty="0"/>
              <a:t>(1) </a:t>
            </a:r>
            <a:r>
              <a:rPr lang="zh-CN" altLang="zh-CN" sz="9600" dirty="0"/>
              <a:t>一个槽域范围只有一个或一对熊猫，假设熊猫槽域半径为</a:t>
            </a:r>
            <a:r>
              <a:rPr lang="en-US" altLang="zh-CN" sz="9600" dirty="0"/>
              <a:t>5km;</a:t>
            </a:r>
          </a:p>
          <a:p>
            <a:pPr marL="0" indent="0">
              <a:lnSpc>
                <a:spcPct val="170000"/>
              </a:lnSpc>
              <a:spcBef>
                <a:spcPts val="0"/>
              </a:spcBef>
              <a:buNone/>
            </a:pPr>
            <a:r>
              <a:rPr lang="en-US" altLang="zh-CN" sz="9600" dirty="0"/>
              <a:t>  (2) </a:t>
            </a:r>
            <a:r>
              <a:rPr lang="zh-CN" altLang="zh-CN" sz="9600" dirty="0"/>
              <a:t>由于熊猫的生存具有确定槽域特征，不同的采</a:t>
            </a:r>
            <a:r>
              <a:rPr lang="en-US" altLang="zh-CN" sz="9600" dirty="0"/>
              <a:t> </a:t>
            </a:r>
            <a:r>
              <a:rPr lang="zh-CN" altLang="zh-CN" sz="9600" dirty="0"/>
              <a:t>样点具有不同的空间控制面积。假定熊猫活动范围分布满足以采样点为中心的泰森多边形</a:t>
            </a:r>
            <a:r>
              <a:rPr lang="zh-CN" altLang="en-US" sz="9600" dirty="0"/>
              <a:t>；</a:t>
            </a:r>
            <a:endParaRPr lang="en-US" altLang="zh-CN" sz="9600" dirty="0"/>
          </a:p>
          <a:p>
            <a:pPr marL="0" indent="0">
              <a:lnSpc>
                <a:spcPct val="170000"/>
              </a:lnSpc>
              <a:spcBef>
                <a:spcPts val="0"/>
              </a:spcBef>
              <a:buNone/>
            </a:pPr>
            <a:r>
              <a:rPr lang="en-US" altLang="zh-CN" sz="9600" dirty="0"/>
              <a:t>  (3) </a:t>
            </a:r>
            <a:r>
              <a:rPr lang="zh-CN" altLang="zh-CN" sz="9600" dirty="0"/>
              <a:t>在野外实采的熊猫活动足迹数据的基础上，以每个熊猫槽域范围为权重，制作该地区熊猫分布密度图。</a:t>
            </a:r>
          </a:p>
          <a:p>
            <a:endParaRPr lang="zh-CN" altLang="en-US" dirty="0"/>
          </a:p>
        </p:txBody>
      </p:sp>
      <p:sp>
        <p:nvSpPr>
          <p:cNvPr id="3" name="标题 2"/>
          <p:cNvSpPr>
            <a:spLocks noGrp="1"/>
          </p:cNvSpPr>
          <p:nvPr>
            <p:ph type="title"/>
          </p:nvPr>
        </p:nvSpPr>
        <p:spPr/>
        <p:txBody>
          <a:bodyPr/>
          <a:lstStyle/>
          <a:p>
            <a:r>
              <a:rPr lang="en-US" altLang="zh-CN" dirty="0">
                <a:solidFill>
                  <a:schemeClr val="accent1"/>
                </a:solidFill>
              </a:rPr>
              <a:t>8. </a:t>
            </a:r>
            <a:r>
              <a:rPr lang="zh-CN" altLang="en-US" dirty="0">
                <a:solidFill>
                  <a:schemeClr val="accent1"/>
                </a:solidFill>
              </a:rPr>
              <a:t>案例 </a:t>
            </a:r>
            <a:r>
              <a:rPr lang="en-US" altLang="zh-CN" dirty="0">
                <a:solidFill>
                  <a:schemeClr val="accent1"/>
                </a:solidFill>
              </a:rPr>
              <a:t>1 </a:t>
            </a:r>
            <a:r>
              <a:rPr lang="zh-CN" altLang="en-US" dirty="0">
                <a:solidFill>
                  <a:schemeClr val="accent1"/>
                </a:solidFill>
              </a:rPr>
              <a:t>熊猫密度制图</a:t>
            </a:r>
          </a:p>
        </p:txBody>
      </p:sp>
      <p:pic>
        <p:nvPicPr>
          <p:cNvPr id="6" name="图片 5"/>
          <p:cNvPicPr>
            <a:picLocks noChangeAspect="1"/>
          </p:cNvPicPr>
          <p:nvPr/>
        </p:nvPicPr>
        <p:blipFill>
          <a:blip r:embed="rId2"/>
          <a:stretch>
            <a:fillRect/>
          </a:stretch>
        </p:blipFill>
        <p:spPr>
          <a:xfrm>
            <a:off x="7993296" y="3045552"/>
            <a:ext cx="3977066" cy="3597832"/>
          </a:xfrm>
          <a:prstGeom prst="rect">
            <a:avLst/>
          </a:prstGeom>
        </p:spPr>
      </p:pic>
      <p:sp>
        <p:nvSpPr>
          <p:cNvPr id="4" name="文本框 3">
            <a:extLst>
              <a:ext uri="{FF2B5EF4-FFF2-40B4-BE49-F238E27FC236}">
                <a16:creationId xmlns:a16="http://schemas.microsoft.com/office/drawing/2014/main" id="{95F1A1A8-9FC2-4F15-A272-AF82D2E4E9C5}"/>
              </a:ext>
            </a:extLst>
          </p:cNvPr>
          <p:cNvSpPr txBox="1"/>
          <p:nvPr/>
        </p:nvSpPr>
        <p:spPr>
          <a:xfrm>
            <a:off x="9010734" y="600402"/>
            <a:ext cx="2520000" cy="1886286"/>
          </a:xfrm>
          <a:prstGeom prst="rect">
            <a:avLst/>
          </a:prstGeom>
          <a:solidFill>
            <a:schemeClr val="tx1"/>
          </a:solidFill>
          <a:ln>
            <a:solidFill>
              <a:srgbClr val="002060"/>
            </a:solidFill>
          </a:ln>
        </p:spPr>
        <p:txBody>
          <a:bodyPr wrap="square" rtlCol="0">
            <a:spAutoFit/>
          </a:bodyPr>
          <a:lstStyle/>
          <a:p>
            <a:pPr>
              <a:lnSpc>
                <a:spcPct val="150000"/>
              </a:lnSpc>
            </a:pPr>
            <a:r>
              <a:rPr lang="en-US" altLang="zh-CN" sz="2000" b="1" dirty="0">
                <a:solidFill>
                  <a:srgbClr val="0070C0"/>
                </a:solidFill>
              </a:rPr>
              <a:t>1 .</a:t>
            </a:r>
            <a:r>
              <a:rPr lang="zh-CN" altLang="en-US" sz="2000" b="1" dirty="0">
                <a:solidFill>
                  <a:srgbClr val="0070C0"/>
                </a:solidFill>
              </a:rPr>
              <a:t>欧氏分配</a:t>
            </a:r>
            <a:endParaRPr lang="en-US" altLang="zh-CN" sz="2000" b="1" dirty="0">
              <a:solidFill>
                <a:srgbClr val="0070C0"/>
              </a:solidFill>
            </a:endParaRPr>
          </a:p>
          <a:p>
            <a:pPr>
              <a:lnSpc>
                <a:spcPct val="150000"/>
              </a:lnSpc>
            </a:pPr>
            <a:r>
              <a:rPr lang="en-US" altLang="zh-CN" sz="2000" b="1" dirty="0">
                <a:solidFill>
                  <a:srgbClr val="0070C0"/>
                </a:solidFill>
              </a:rPr>
              <a:t>2. </a:t>
            </a:r>
            <a:r>
              <a:rPr lang="zh-CN" altLang="en-US" sz="2000" b="1" dirty="0">
                <a:solidFill>
                  <a:srgbClr val="0070C0"/>
                </a:solidFill>
              </a:rPr>
              <a:t>栅格计算器</a:t>
            </a:r>
            <a:endParaRPr lang="en-US" altLang="zh-CN" sz="2000" b="1" dirty="0">
              <a:solidFill>
                <a:srgbClr val="0070C0"/>
              </a:solidFill>
            </a:endParaRPr>
          </a:p>
          <a:p>
            <a:pPr>
              <a:lnSpc>
                <a:spcPct val="150000"/>
              </a:lnSpc>
            </a:pPr>
            <a:r>
              <a:rPr lang="en-US" altLang="zh-CN" sz="2000" b="1" dirty="0">
                <a:solidFill>
                  <a:srgbClr val="0070C0"/>
                </a:solidFill>
              </a:rPr>
              <a:t>3. </a:t>
            </a:r>
            <a:r>
              <a:rPr lang="zh-CN" altLang="en-US" sz="2000" b="1" dirty="0">
                <a:solidFill>
                  <a:srgbClr val="0070C0"/>
                </a:solidFill>
              </a:rPr>
              <a:t>连接和关联</a:t>
            </a:r>
            <a:endParaRPr lang="en-US" altLang="zh-CN" sz="2000" b="1" dirty="0">
              <a:solidFill>
                <a:srgbClr val="0070C0"/>
              </a:solidFill>
            </a:endParaRPr>
          </a:p>
          <a:p>
            <a:pPr>
              <a:lnSpc>
                <a:spcPct val="150000"/>
              </a:lnSpc>
            </a:pPr>
            <a:r>
              <a:rPr lang="en-US" altLang="zh-CN" sz="2000" b="1" dirty="0">
                <a:solidFill>
                  <a:srgbClr val="0070C0"/>
                </a:solidFill>
              </a:rPr>
              <a:t>4. </a:t>
            </a:r>
            <a:r>
              <a:rPr lang="zh-CN" altLang="en-US" sz="2000" b="1" dirty="0">
                <a:solidFill>
                  <a:srgbClr val="0070C0"/>
                </a:solidFill>
              </a:rPr>
              <a:t>核函数密度</a:t>
            </a:r>
          </a:p>
        </p:txBody>
      </p:sp>
    </p:spTree>
    <p:extLst>
      <p:ext uri="{BB962C8B-B14F-4D97-AF65-F5344CB8AC3E}">
        <p14:creationId xmlns:p14="http://schemas.microsoft.com/office/powerpoint/2010/main" val="1843625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700808"/>
            <a:ext cx="10002442" cy="4968552"/>
          </a:xfrm>
        </p:spPr>
        <p:txBody>
          <a:bodyPr>
            <a:normAutofit fontScale="92500" lnSpcReduction="10000"/>
          </a:bodyPr>
          <a:lstStyle/>
          <a:p>
            <a:r>
              <a:rPr lang="zh-CN" altLang="en-US" b="1" dirty="0">
                <a:solidFill>
                  <a:srgbClr val="FF0000"/>
                </a:solidFill>
              </a:rPr>
              <a:t>设置单元大小：</a:t>
            </a:r>
            <a:endParaRPr lang="en-US" altLang="zh-CN" b="1" dirty="0">
              <a:solidFill>
                <a:srgbClr val="FF0000"/>
              </a:solidFill>
            </a:endParaRPr>
          </a:p>
          <a:p>
            <a:pPr lvl="1"/>
            <a:r>
              <a:rPr lang="zh-CN" altLang="en-US" b="1" dirty="0"/>
              <a:t>打开</a:t>
            </a:r>
            <a:r>
              <a:rPr lang="en-US" altLang="zh-CN" b="1" dirty="0"/>
              <a:t>【</a:t>
            </a:r>
            <a:r>
              <a:rPr lang="zh-CN" altLang="en-US" b="1" dirty="0"/>
              <a:t>环境设置</a:t>
            </a:r>
            <a:r>
              <a:rPr lang="en-US" altLang="zh-CN" b="1" dirty="0"/>
              <a:t>】|【</a:t>
            </a:r>
            <a:r>
              <a:rPr lang="zh-CN" altLang="en-US" b="1" dirty="0"/>
              <a:t>像元大小</a:t>
            </a:r>
            <a:r>
              <a:rPr lang="en-US" altLang="zh-CN" b="1" dirty="0"/>
              <a:t>】</a:t>
            </a:r>
          </a:p>
          <a:p>
            <a:pPr lvl="2"/>
            <a:r>
              <a:rPr lang="zh-CN" altLang="en-US" sz="2000" b="1" dirty="0"/>
              <a:t>最大输入数：取输入栅格数据的最大的格网单元</a:t>
            </a:r>
            <a:endParaRPr lang="en-US" altLang="zh-CN" sz="2000" b="1" dirty="0"/>
          </a:p>
          <a:p>
            <a:pPr lvl="2"/>
            <a:r>
              <a:rPr lang="zh-CN" altLang="en-US" sz="2000" b="1" dirty="0"/>
              <a:t>最小输入数：取输入栅格数据的最小的格网单元</a:t>
            </a:r>
            <a:endParaRPr lang="en-US" altLang="zh-CN" sz="2000" b="1" dirty="0"/>
          </a:p>
          <a:p>
            <a:pPr lvl="2"/>
            <a:r>
              <a:rPr lang="zh-CN" altLang="en-US" sz="2000" b="1" dirty="0"/>
              <a:t>如下面的指定：采用文本框输入的单元大小</a:t>
            </a:r>
            <a:endParaRPr lang="en-US" altLang="zh-CN" sz="2000" b="1" dirty="0"/>
          </a:p>
          <a:p>
            <a:pPr lvl="2"/>
            <a:r>
              <a:rPr lang="zh-CN" altLang="en-US" sz="2000" b="1" dirty="0"/>
              <a:t>与**同栅格大小</a:t>
            </a:r>
            <a:endParaRPr lang="en-US" altLang="zh-CN" sz="2000" b="1" dirty="0"/>
          </a:p>
          <a:p>
            <a:r>
              <a:rPr lang="zh-CN" altLang="en-US" dirty="0">
                <a:solidFill>
                  <a:srgbClr val="FF0000"/>
                </a:solidFill>
              </a:rPr>
              <a:t>设置分析区域</a:t>
            </a:r>
            <a:endParaRPr lang="en-US" altLang="zh-CN" dirty="0">
              <a:solidFill>
                <a:srgbClr val="FF0000"/>
              </a:solidFill>
            </a:endParaRPr>
          </a:p>
          <a:p>
            <a:pPr lvl="1"/>
            <a:r>
              <a:rPr lang="zh-CN" altLang="en-US" b="1" dirty="0"/>
              <a:t>设置最大分析范围</a:t>
            </a:r>
            <a:endParaRPr lang="en-US" altLang="zh-CN" b="1" dirty="0"/>
          </a:p>
          <a:p>
            <a:pPr lvl="2"/>
            <a:r>
              <a:rPr lang="zh-CN" altLang="en-US" b="1" dirty="0"/>
              <a:t>默认值，在地图的可视区域上进行分析</a:t>
            </a:r>
            <a:endParaRPr lang="en-US" altLang="zh-CN" b="1" dirty="0"/>
          </a:p>
          <a:p>
            <a:pPr lvl="1"/>
            <a:r>
              <a:rPr lang="zh-CN" altLang="en-US" b="1" dirty="0"/>
              <a:t>设置局部分析区域</a:t>
            </a:r>
          </a:p>
          <a:p>
            <a:pPr lvl="2"/>
            <a:r>
              <a:rPr lang="zh-CN" altLang="en-US" b="1" dirty="0"/>
              <a:t>设置分析掩膜</a:t>
            </a:r>
            <a:endParaRPr lang="en-US" altLang="zh-CN" b="1" dirty="0"/>
          </a:p>
          <a:p>
            <a:pPr lvl="2"/>
            <a:endParaRPr lang="zh-CN" altLang="en-US" dirty="0"/>
          </a:p>
        </p:txBody>
      </p:sp>
      <p:sp>
        <p:nvSpPr>
          <p:cNvPr id="3" name="标题 2"/>
          <p:cNvSpPr>
            <a:spLocks noGrp="1"/>
          </p:cNvSpPr>
          <p:nvPr>
            <p:ph type="title"/>
          </p:nvPr>
        </p:nvSpPr>
        <p:spPr/>
        <p:txBody>
          <a:bodyPr>
            <a:normAutofit/>
          </a:bodyPr>
          <a:lstStyle/>
          <a:p>
            <a:r>
              <a:rPr lang="en-US" altLang="zh-CN" sz="3200" dirty="0">
                <a:latin typeface="黑体" panose="02010609060101010101" pitchFamily="49" charset="-122"/>
                <a:ea typeface="黑体" panose="02010609060101010101" pitchFamily="49" charset="-122"/>
              </a:rPr>
              <a:t>1.</a:t>
            </a:r>
            <a:r>
              <a:rPr lang="zh-CN" altLang="en-US" sz="3200" dirty="0">
                <a:latin typeface="黑体" panose="02010609060101010101" pitchFamily="49" charset="-122"/>
                <a:ea typeface="黑体" panose="02010609060101010101" pitchFamily="49" charset="-122"/>
              </a:rPr>
              <a:t>设置分析环境</a:t>
            </a:r>
          </a:p>
        </p:txBody>
      </p:sp>
      <p:pic>
        <p:nvPicPr>
          <p:cNvPr id="7" name="图片 6"/>
          <p:cNvPicPr>
            <a:picLocks noChangeAspect="1"/>
          </p:cNvPicPr>
          <p:nvPr/>
        </p:nvPicPr>
        <p:blipFill>
          <a:blip r:embed="rId2"/>
          <a:stretch>
            <a:fillRect/>
          </a:stretch>
        </p:blipFill>
        <p:spPr>
          <a:xfrm>
            <a:off x="7850349" y="4046240"/>
            <a:ext cx="3277953" cy="2212281"/>
          </a:xfrm>
          <a:prstGeom prst="rect">
            <a:avLst/>
          </a:prstGeom>
        </p:spPr>
      </p:pic>
      <p:pic>
        <p:nvPicPr>
          <p:cNvPr id="4" name="图片 3"/>
          <p:cNvPicPr>
            <a:picLocks noChangeAspect="1"/>
          </p:cNvPicPr>
          <p:nvPr/>
        </p:nvPicPr>
        <p:blipFill>
          <a:blip r:embed="rId3"/>
          <a:stretch>
            <a:fillRect/>
          </a:stretch>
        </p:blipFill>
        <p:spPr>
          <a:xfrm>
            <a:off x="7850349" y="514894"/>
            <a:ext cx="2560313" cy="2023215"/>
          </a:xfrm>
          <a:prstGeom prst="rect">
            <a:avLst/>
          </a:prstGeom>
        </p:spPr>
      </p:pic>
      <p:pic>
        <p:nvPicPr>
          <p:cNvPr id="5" name="图片 4"/>
          <p:cNvPicPr>
            <a:picLocks noChangeAspect="1"/>
          </p:cNvPicPr>
          <p:nvPr/>
        </p:nvPicPr>
        <p:blipFill>
          <a:blip r:embed="rId4"/>
          <a:stretch>
            <a:fillRect/>
          </a:stretch>
        </p:blipFill>
        <p:spPr>
          <a:xfrm>
            <a:off x="7850349" y="2538109"/>
            <a:ext cx="2509080" cy="1543000"/>
          </a:xfrm>
          <a:prstGeom prst="rect">
            <a:avLst/>
          </a:prstGeom>
        </p:spPr>
      </p:pic>
    </p:spTree>
    <p:extLst>
      <p:ext uri="{BB962C8B-B14F-4D97-AF65-F5344CB8AC3E}">
        <p14:creationId xmlns:p14="http://schemas.microsoft.com/office/powerpoint/2010/main" val="3263245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BB86ABC9-EBDB-1057-F692-67F90AA25E40}"/>
              </a:ext>
            </a:extLst>
          </p:cNvPr>
          <p:cNvPicPr>
            <a:picLocks noGrp="1" noChangeAspect="1"/>
          </p:cNvPicPr>
          <p:nvPr>
            <p:ph idx="11"/>
          </p:nvPr>
        </p:nvPicPr>
        <p:blipFill>
          <a:blip r:embed="rId2"/>
          <a:stretch>
            <a:fillRect/>
          </a:stretch>
        </p:blipFill>
        <p:spPr>
          <a:xfrm>
            <a:off x="3070076" y="1691718"/>
            <a:ext cx="4262874" cy="2664296"/>
          </a:xfrm>
        </p:spPr>
      </p:pic>
      <p:sp>
        <p:nvSpPr>
          <p:cNvPr id="3" name="标题 2">
            <a:extLst>
              <a:ext uri="{FF2B5EF4-FFF2-40B4-BE49-F238E27FC236}">
                <a16:creationId xmlns:a16="http://schemas.microsoft.com/office/drawing/2014/main" id="{9FEC8FFA-106E-B513-8CCD-E9E72FACA7E7}"/>
              </a:ext>
            </a:extLst>
          </p:cNvPr>
          <p:cNvSpPr>
            <a:spLocks noGrp="1"/>
          </p:cNvSpPr>
          <p:nvPr>
            <p:ph type="title"/>
          </p:nvPr>
        </p:nvSpPr>
        <p:spPr/>
        <p:txBody>
          <a:bodyPr/>
          <a:lstStyle/>
          <a:p>
            <a:r>
              <a:rPr lang="en-US" altLang="zh-CN" dirty="0"/>
              <a:t>8. </a:t>
            </a:r>
            <a:r>
              <a:rPr lang="zh-CN" altLang="en-US" dirty="0"/>
              <a:t>案例 </a:t>
            </a:r>
            <a:r>
              <a:rPr lang="en-US" altLang="zh-CN" dirty="0"/>
              <a:t>1 </a:t>
            </a:r>
            <a:r>
              <a:rPr lang="zh-CN" altLang="en-US" dirty="0"/>
              <a:t>熊猫密度制图</a:t>
            </a:r>
          </a:p>
        </p:txBody>
      </p:sp>
      <p:pic>
        <p:nvPicPr>
          <p:cNvPr id="7" name="图片 6">
            <a:extLst>
              <a:ext uri="{FF2B5EF4-FFF2-40B4-BE49-F238E27FC236}">
                <a16:creationId xmlns:a16="http://schemas.microsoft.com/office/drawing/2014/main" id="{55497552-CB5A-76EB-2937-832F36B30AED}"/>
              </a:ext>
            </a:extLst>
          </p:cNvPr>
          <p:cNvPicPr>
            <a:picLocks noChangeAspect="1"/>
          </p:cNvPicPr>
          <p:nvPr/>
        </p:nvPicPr>
        <p:blipFill>
          <a:blip r:embed="rId3"/>
          <a:stretch>
            <a:fillRect/>
          </a:stretch>
        </p:blipFill>
        <p:spPr>
          <a:xfrm>
            <a:off x="6238428" y="1272872"/>
            <a:ext cx="4559534" cy="3308520"/>
          </a:xfrm>
          <a:prstGeom prst="rect">
            <a:avLst/>
          </a:prstGeom>
        </p:spPr>
      </p:pic>
      <p:pic>
        <p:nvPicPr>
          <p:cNvPr id="9" name="图片 8">
            <a:extLst>
              <a:ext uri="{FF2B5EF4-FFF2-40B4-BE49-F238E27FC236}">
                <a16:creationId xmlns:a16="http://schemas.microsoft.com/office/drawing/2014/main" id="{D6F2D959-8530-3B22-01C1-91D8A105C88D}"/>
              </a:ext>
            </a:extLst>
          </p:cNvPr>
          <p:cNvPicPr>
            <a:picLocks noChangeAspect="1"/>
          </p:cNvPicPr>
          <p:nvPr/>
        </p:nvPicPr>
        <p:blipFill>
          <a:blip r:embed="rId4"/>
          <a:stretch>
            <a:fillRect/>
          </a:stretch>
        </p:blipFill>
        <p:spPr>
          <a:xfrm>
            <a:off x="3653287" y="4271279"/>
            <a:ext cx="3263863" cy="2501140"/>
          </a:xfrm>
          <a:prstGeom prst="rect">
            <a:avLst/>
          </a:prstGeom>
        </p:spPr>
      </p:pic>
      <p:pic>
        <p:nvPicPr>
          <p:cNvPr id="10" name="图片 9">
            <a:extLst>
              <a:ext uri="{FF2B5EF4-FFF2-40B4-BE49-F238E27FC236}">
                <a16:creationId xmlns:a16="http://schemas.microsoft.com/office/drawing/2014/main" id="{91CE3CA0-1E3E-CDF7-2FBC-1367100306BA}"/>
              </a:ext>
            </a:extLst>
          </p:cNvPr>
          <p:cNvPicPr>
            <a:picLocks noChangeAspect="1"/>
          </p:cNvPicPr>
          <p:nvPr/>
        </p:nvPicPr>
        <p:blipFill>
          <a:blip r:embed="rId5"/>
          <a:stretch>
            <a:fillRect/>
          </a:stretch>
        </p:blipFill>
        <p:spPr>
          <a:xfrm>
            <a:off x="7118299" y="4136262"/>
            <a:ext cx="2967203" cy="2680934"/>
          </a:xfrm>
          <a:prstGeom prst="rect">
            <a:avLst/>
          </a:prstGeom>
        </p:spPr>
      </p:pic>
    </p:spTree>
    <p:extLst>
      <p:ext uri="{BB962C8B-B14F-4D97-AF65-F5344CB8AC3E}">
        <p14:creationId xmlns:p14="http://schemas.microsoft.com/office/powerpoint/2010/main" val="5928501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17825" y="1745432"/>
            <a:ext cx="6336704" cy="5112568"/>
          </a:xfrm>
        </p:spPr>
        <p:txBody>
          <a:bodyPr>
            <a:noAutofit/>
          </a:bodyPr>
          <a:lstStyle/>
          <a:p>
            <a:pPr indent="-180000">
              <a:lnSpc>
                <a:spcPct val="160000"/>
              </a:lnSpc>
              <a:spcBef>
                <a:spcPts val="0"/>
              </a:spcBef>
            </a:pPr>
            <a:r>
              <a:rPr lang="zh-CN" altLang="zh-CN" sz="2400" dirty="0"/>
              <a:t>（</a:t>
            </a:r>
            <a:r>
              <a:rPr lang="en-US" altLang="zh-CN" sz="2400" dirty="0"/>
              <a:t>1</a:t>
            </a:r>
            <a:r>
              <a:rPr lang="zh-CN" altLang="zh-CN" sz="2400" dirty="0"/>
              <a:t>）目的：熟悉</a:t>
            </a:r>
            <a:r>
              <a:rPr lang="en-US" altLang="zh-CN" sz="2400" dirty="0"/>
              <a:t>ArcGIS </a:t>
            </a:r>
            <a:r>
              <a:rPr lang="zh-CN" altLang="zh-CN" sz="2400" dirty="0"/>
              <a:t>栅格数据距离制图、表面分析、成本权重距离、数据重分类、最短路径等空间分析功能</a:t>
            </a:r>
          </a:p>
          <a:p>
            <a:pPr indent="-180000">
              <a:lnSpc>
                <a:spcPct val="160000"/>
              </a:lnSpc>
              <a:spcBef>
                <a:spcPts val="0"/>
              </a:spcBef>
            </a:pPr>
            <a:r>
              <a:rPr lang="zh-CN" altLang="zh-CN" sz="2400" dirty="0"/>
              <a:t>（</a:t>
            </a:r>
            <a:r>
              <a:rPr lang="en-US" altLang="zh-CN" sz="2400" dirty="0"/>
              <a:t>2</a:t>
            </a:r>
            <a:r>
              <a:rPr lang="zh-CN" altLang="zh-CN" sz="2400" dirty="0"/>
              <a:t>）要求：新建路径成本较少；新建路径为较短路径；新建路径的选择应该避开主干河流，以减少成本；新建路径的成本数据计算</a:t>
            </a:r>
            <a:r>
              <a:rPr lang="en-US" altLang="zh-CN" sz="2400" dirty="0"/>
              <a:t>cost = </a:t>
            </a:r>
            <a:r>
              <a:rPr lang="en-US" altLang="zh-CN" sz="2400" dirty="0" err="1"/>
              <a:t>Reclass_river</a:t>
            </a:r>
            <a:r>
              <a:rPr lang="en-US" altLang="zh-CN" sz="2400" dirty="0"/>
              <a:t> + ( </a:t>
            </a:r>
            <a:r>
              <a:rPr lang="en-US" altLang="zh-CN" sz="2400" dirty="0" err="1"/>
              <a:t>reclass_slope</a:t>
            </a:r>
            <a:r>
              <a:rPr lang="en-US" altLang="zh-CN" sz="2400" dirty="0"/>
              <a:t>*0.6+reclass_QFD*0.4)</a:t>
            </a:r>
            <a:r>
              <a:rPr lang="zh-CN" altLang="zh-CN" sz="2400" dirty="0"/>
              <a:t>； </a:t>
            </a:r>
          </a:p>
          <a:p>
            <a:endParaRPr lang="zh-CN" altLang="en-US" dirty="0"/>
          </a:p>
        </p:txBody>
      </p:sp>
      <p:sp>
        <p:nvSpPr>
          <p:cNvPr id="3" name="标题 2"/>
          <p:cNvSpPr>
            <a:spLocks noGrp="1"/>
          </p:cNvSpPr>
          <p:nvPr>
            <p:ph type="title"/>
          </p:nvPr>
        </p:nvSpPr>
        <p:spPr/>
        <p:txBody>
          <a:bodyPr>
            <a:normAutofit/>
          </a:bodyPr>
          <a:lstStyle/>
          <a:p>
            <a:r>
              <a:rPr lang="en-US" altLang="zh-CN" sz="3200" dirty="0">
                <a:solidFill>
                  <a:schemeClr val="accent1"/>
                </a:solidFill>
              </a:rPr>
              <a:t>8. </a:t>
            </a:r>
            <a:r>
              <a:rPr lang="zh-CN" altLang="en-US" sz="3200" dirty="0">
                <a:solidFill>
                  <a:schemeClr val="accent1"/>
                </a:solidFill>
              </a:rPr>
              <a:t>案例  </a:t>
            </a:r>
            <a:r>
              <a:rPr lang="en-US" altLang="zh-CN" sz="3200" dirty="0">
                <a:solidFill>
                  <a:schemeClr val="accent1"/>
                </a:solidFill>
              </a:rPr>
              <a:t>2 </a:t>
            </a:r>
            <a:r>
              <a:rPr lang="zh-CN" altLang="zh-CN" sz="3200" dirty="0">
                <a:solidFill>
                  <a:schemeClr val="accent1"/>
                </a:solidFill>
              </a:rPr>
              <a:t>寻找最佳路径</a:t>
            </a:r>
            <a:endParaRPr lang="zh-CN" altLang="en-US" sz="3200" dirty="0">
              <a:solidFill>
                <a:schemeClr val="accent1"/>
              </a:solidFill>
            </a:endParaRPr>
          </a:p>
        </p:txBody>
      </p:sp>
      <p:pic>
        <p:nvPicPr>
          <p:cNvPr id="4" name="图片 3"/>
          <p:cNvPicPr>
            <a:picLocks noChangeAspect="1"/>
          </p:cNvPicPr>
          <p:nvPr/>
        </p:nvPicPr>
        <p:blipFill>
          <a:blip r:embed="rId2"/>
          <a:stretch>
            <a:fillRect/>
          </a:stretch>
        </p:blipFill>
        <p:spPr>
          <a:xfrm>
            <a:off x="7811468" y="3089801"/>
            <a:ext cx="3923809" cy="3333333"/>
          </a:xfrm>
          <a:prstGeom prst="rect">
            <a:avLst/>
          </a:prstGeom>
        </p:spPr>
      </p:pic>
      <p:pic>
        <p:nvPicPr>
          <p:cNvPr id="6" name="图片 5"/>
          <p:cNvPicPr>
            <a:picLocks noChangeAspect="1"/>
          </p:cNvPicPr>
          <p:nvPr/>
        </p:nvPicPr>
        <p:blipFill>
          <a:blip r:embed="rId3"/>
          <a:stretch>
            <a:fillRect/>
          </a:stretch>
        </p:blipFill>
        <p:spPr>
          <a:xfrm>
            <a:off x="7811468" y="175515"/>
            <a:ext cx="3929588" cy="2914286"/>
          </a:xfrm>
          <a:prstGeom prst="rect">
            <a:avLst/>
          </a:prstGeom>
        </p:spPr>
      </p:pic>
    </p:spTree>
    <p:extLst>
      <p:ext uri="{BB962C8B-B14F-4D97-AF65-F5344CB8AC3E}">
        <p14:creationId xmlns:p14="http://schemas.microsoft.com/office/powerpoint/2010/main" val="2621651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1.</a:t>
            </a:r>
            <a:r>
              <a:rPr lang="zh-CN" altLang="en-US" sz="3200" b="1" dirty="0">
                <a:latin typeface="黑体" panose="02010609060101010101" pitchFamily="49" charset="-122"/>
                <a:ea typeface="黑体" panose="02010609060101010101" pitchFamily="49" charset="-122"/>
              </a:rPr>
              <a:t>设置分析环境</a:t>
            </a:r>
            <a:endParaRPr lang="zh-CN" altLang="en-US" sz="3200" b="1" dirty="0"/>
          </a:p>
        </p:txBody>
      </p:sp>
      <p:pic>
        <p:nvPicPr>
          <p:cNvPr id="4" name="Picture 4" descr="capture_11062004_195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32" y="1699020"/>
            <a:ext cx="46990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capture_11062004_1950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0396" y="1676845"/>
            <a:ext cx="469900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capture_11062004_1951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4252" y="4077072"/>
            <a:ext cx="3528392"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397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2723" name="Rectangle 3"/>
          <p:cNvSpPr>
            <a:spLocks noGrp="1" noChangeArrowheads="1"/>
          </p:cNvSpPr>
          <p:nvPr>
            <p:ph idx="11"/>
          </p:nvPr>
        </p:nvSpPr>
        <p:spPr>
          <a:xfrm>
            <a:off x="1125860" y="1844824"/>
            <a:ext cx="9134391" cy="4258817"/>
          </a:xfrm>
        </p:spPr>
        <p:txBody>
          <a:bodyPr/>
          <a:lstStyle/>
          <a:p>
            <a:pPr eaLnBrk="1" hangingPunct="1"/>
            <a:r>
              <a:rPr lang="zh-CN" altLang="en-US" sz="2400" dirty="0"/>
              <a:t>分析掩模定义了输出栅格的范围</a:t>
            </a:r>
          </a:p>
          <a:p>
            <a:pPr eaLnBrk="1" hangingPunct="1"/>
            <a:r>
              <a:rPr lang="zh-CN" altLang="en-US" sz="2400" dirty="0"/>
              <a:t>掩模是根据已存在的栅格的 </a:t>
            </a:r>
            <a:r>
              <a:rPr lang="en-US" altLang="zh-CN" sz="2400" dirty="0"/>
              <a:t>“</a:t>
            </a:r>
            <a:r>
              <a:rPr lang="zh-CN" altLang="en-US" sz="2400" dirty="0"/>
              <a:t>有效数据”</a:t>
            </a:r>
            <a:endParaRPr lang="en-US" altLang="zh-CN" sz="2400" dirty="0"/>
          </a:p>
          <a:p>
            <a:pPr marL="0" indent="0" eaLnBrk="1" hangingPunct="1">
              <a:buNone/>
            </a:pPr>
            <a:r>
              <a:rPr lang="zh-CN" altLang="en-US" sz="2400" dirty="0"/>
              <a:t>  区域生成的，而不是矩形区域</a:t>
            </a:r>
            <a:r>
              <a:rPr lang="en-US" altLang="zh-CN" sz="2400" dirty="0"/>
              <a:t>(</a:t>
            </a:r>
            <a:r>
              <a:rPr lang="zh-CN" altLang="en-US" sz="2400" dirty="0"/>
              <a:t>分析范围</a:t>
            </a:r>
            <a:endParaRPr lang="en-US" altLang="zh-CN" sz="2400" dirty="0"/>
          </a:p>
          <a:p>
            <a:pPr marL="0" indent="0" eaLnBrk="1" hangingPunct="1">
              <a:buNone/>
            </a:pPr>
            <a:r>
              <a:rPr lang="zh-CN" altLang="en-US" sz="2400" dirty="0"/>
              <a:t>  中指定的是矩形区域</a:t>
            </a:r>
            <a:r>
              <a:rPr lang="en-US" altLang="zh-CN" sz="2400" dirty="0"/>
              <a:t>)</a:t>
            </a:r>
          </a:p>
          <a:p>
            <a:pPr eaLnBrk="1" hangingPunct="1">
              <a:buFontTx/>
              <a:buNone/>
            </a:pPr>
            <a:endParaRPr lang="en-US" altLang="zh-CN" dirty="0">
              <a:latin typeface="黑体" panose="02010609060101010101" pitchFamily="49" charset="-122"/>
              <a:ea typeface="黑体" panose="02010609060101010101" pitchFamily="49" charset="-122"/>
            </a:endParaRPr>
          </a:p>
        </p:txBody>
      </p:sp>
      <p:sp>
        <p:nvSpPr>
          <p:cNvPr id="9220" name="Rectangle 6"/>
          <p:cNvSpPr>
            <a:spLocks noGrp="1" noChangeArrowheads="1"/>
          </p:cNvSpPr>
          <p:nvPr>
            <p:ph type="title"/>
          </p:nvPr>
        </p:nvSpPr>
        <p:spPr/>
        <p:txBody>
          <a:bodyPr>
            <a:normAutofit/>
          </a:bodyPr>
          <a:lstStyle/>
          <a:p>
            <a:r>
              <a:rPr lang="en-US" altLang="zh-CN" sz="3200" dirty="0">
                <a:latin typeface="黑体" panose="02010609060101010101" pitchFamily="49" charset="-122"/>
                <a:ea typeface="黑体" panose="02010609060101010101" pitchFamily="49" charset="-122"/>
              </a:rPr>
              <a:t>1.</a:t>
            </a:r>
            <a:r>
              <a:rPr lang="zh-CN" altLang="en-US" sz="3200" dirty="0">
                <a:latin typeface="黑体" panose="02010609060101010101" pitchFamily="49" charset="-122"/>
                <a:ea typeface="黑体" panose="02010609060101010101" pitchFamily="49" charset="-122"/>
              </a:rPr>
              <a:t>设置分析环境      </a:t>
            </a:r>
            <a:r>
              <a:rPr lang="zh-CN" altLang="en-US" sz="2800" b="1" dirty="0">
                <a:solidFill>
                  <a:srgbClr val="FF0000"/>
                </a:solidFill>
                <a:latin typeface="黑体" panose="02010609060101010101" pitchFamily="49" charset="-122"/>
                <a:ea typeface="黑体" panose="02010609060101010101" pitchFamily="49" charset="-122"/>
              </a:rPr>
              <a:t>设置分析掩模</a:t>
            </a:r>
          </a:p>
        </p:txBody>
      </p:sp>
      <p:pic>
        <p:nvPicPr>
          <p:cNvPr id="3" name="图片 2"/>
          <p:cNvPicPr>
            <a:picLocks noChangeAspect="1"/>
          </p:cNvPicPr>
          <p:nvPr/>
        </p:nvPicPr>
        <p:blipFill>
          <a:blip r:embed="rId2"/>
          <a:stretch>
            <a:fillRect/>
          </a:stretch>
        </p:blipFill>
        <p:spPr>
          <a:xfrm>
            <a:off x="8187590" y="260648"/>
            <a:ext cx="3167783" cy="4859985"/>
          </a:xfrm>
          <a:prstGeom prst="rect">
            <a:avLst/>
          </a:prstGeom>
        </p:spPr>
      </p:pic>
      <p:pic>
        <p:nvPicPr>
          <p:cNvPr id="7" name="Picture 4" descr="capture_11062004_1522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772" y="4029830"/>
            <a:ext cx="4771008" cy="313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capture_11062004_1527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9413" y="4029830"/>
            <a:ext cx="4613172" cy="302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9910836" y="5322367"/>
            <a:ext cx="2088232" cy="707886"/>
          </a:xfrm>
          <a:prstGeom prst="rect">
            <a:avLst/>
          </a:prstGeom>
        </p:spPr>
        <p:txBody>
          <a:bodyPr wrap="square">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分析掩模定义了输出栅格的形状</a:t>
            </a:r>
          </a:p>
        </p:txBody>
      </p:sp>
    </p:spTree>
    <p:extLst>
      <p:ext uri="{BB962C8B-B14F-4D97-AF65-F5344CB8AC3E}">
        <p14:creationId xmlns:p14="http://schemas.microsoft.com/office/powerpoint/2010/main" val="158828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27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2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82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2723" grpId="0" build="p" bldLvl="5"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b="1" dirty="0">
                <a:solidFill>
                  <a:schemeClr val="accent1"/>
                </a:solidFill>
              </a:rPr>
              <a:t>坐标系统</a:t>
            </a:r>
            <a:endParaRPr lang="en-US" altLang="zh-CN" b="1" dirty="0">
              <a:solidFill>
                <a:schemeClr val="accent1"/>
              </a:solidFill>
            </a:endParaRPr>
          </a:p>
          <a:p>
            <a:pPr lvl="1"/>
            <a:r>
              <a:rPr lang="zh-CN" altLang="en-US" b="1" dirty="0"/>
              <a:t>不同来源、不同坐标系的空间数据需要坐标转换，</a:t>
            </a:r>
            <a:endParaRPr lang="en-US" altLang="zh-CN" b="1" dirty="0"/>
          </a:p>
          <a:p>
            <a:pPr marL="231775" lvl="1" indent="0">
              <a:buNone/>
            </a:pPr>
            <a:r>
              <a:rPr lang="en-US" altLang="zh-CN" b="1" dirty="0"/>
              <a:t> </a:t>
            </a:r>
            <a:r>
              <a:rPr lang="zh-CN" altLang="en-US" b="1" dirty="0"/>
              <a:t>可在获得新数据时利用环境设置中的坐标系统统一</a:t>
            </a:r>
            <a:endParaRPr lang="en-US" altLang="zh-CN" b="1" dirty="0"/>
          </a:p>
          <a:p>
            <a:pPr marL="231775" lvl="1" indent="0">
              <a:buNone/>
            </a:pPr>
            <a:r>
              <a:rPr lang="en-US" altLang="zh-CN" b="1" dirty="0"/>
              <a:t>  </a:t>
            </a:r>
            <a:r>
              <a:rPr lang="zh-CN" altLang="en-US" b="1" dirty="0"/>
              <a:t>坐标系。</a:t>
            </a:r>
            <a:endParaRPr lang="en-US" altLang="zh-CN" b="1" dirty="0"/>
          </a:p>
          <a:p>
            <a:pPr lvl="1"/>
            <a:r>
              <a:rPr lang="zh-CN" altLang="en-US" b="1" dirty="0"/>
              <a:t>打开</a:t>
            </a:r>
            <a:r>
              <a:rPr lang="en-US" altLang="zh-CN" b="1" dirty="0"/>
              <a:t>【</a:t>
            </a:r>
            <a:r>
              <a:rPr lang="zh-CN" altLang="en-US" b="1" dirty="0"/>
              <a:t>环境设置</a:t>
            </a:r>
            <a:r>
              <a:rPr lang="en-US" altLang="zh-CN" b="1" dirty="0"/>
              <a:t>】</a:t>
            </a:r>
            <a:r>
              <a:rPr lang="zh-CN" altLang="en-US" b="1" dirty="0"/>
              <a:t>，展开</a:t>
            </a:r>
            <a:r>
              <a:rPr lang="en-US" altLang="zh-CN" b="1" dirty="0"/>
              <a:t>【</a:t>
            </a:r>
            <a:r>
              <a:rPr lang="zh-CN" altLang="en-US" b="1" dirty="0"/>
              <a:t>输出坐标系</a:t>
            </a:r>
            <a:r>
              <a:rPr lang="en-US" altLang="zh-CN" b="1" dirty="0"/>
              <a:t>】</a:t>
            </a:r>
          </a:p>
          <a:p>
            <a:pPr marL="231775" lvl="1" indent="0">
              <a:buNone/>
            </a:pPr>
            <a:endParaRPr lang="zh-CN" altLang="en-US" dirty="0"/>
          </a:p>
        </p:txBody>
      </p:sp>
      <p:sp>
        <p:nvSpPr>
          <p:cNvPr id="3" name="标题 2"/>
          <p:cNvSpPr>
            <a:spLocks noGrp="1"/>
          </p:cNvSpPr>
          <p:nvPr>
            <p:ph type="title"/>
          </p:nvPr>
        </p:nvSpPr>
        <p:spPr/>
        <p:txBody>
          <a:bodyPr>
            <a:normAutofit/>
          </a:bodyPr>
          <a:lstStyle/>
          <a:p>
            <a:r>
              <a:rPr lang="en-US" altLang="zh-CN" sz="3200" dirty="0">
                <a:latin typeface="黑体" panose="02010609060101010101" pitchFamily="49" charset="-122"/>
                <a:ea typeface="黑体" panose="02010609060101010101" pitchFamily="49" charset="-122"/>
              </a:rPr>
              <a:t>1.</a:t>
            </a:r>
            <a:r>
              <a:rPr lang="zh-CN" altLang="en-US" sz="3200" dirty="0">
                <a:latin typeface="黑体" panose="02010609060101010101" pitchFamily="49" charset="-122"/>
                <a:ea typeface="黑体" panose="02010609060101010101" pitchFamily="49" charset="-122"/>
              </a:rPr>
              <a:t>设置分析环境</a:t>
            </a:r>
            <a:endParaRPr lang="zh-CN" altLang="en-US" sz="3200" dirty="0"/>
          </a:p>
        </p:txBody>
      </p:sp>
      <p:pic>
        <p:nvPicPr>
          <p:cNvPr id="4" name="图片 3"/>
          <p:cNvPicPr>
            <a:picLocks noChangeAspect="1"/>
          </p:cNvPicPr>
          <p:nvPr/>
        </p:nvPicPr>
        <p:blipFill>
          <a:blip r:embed="rId2"/>
          <a:stretch>
            <a:fillRect/>
          </a:stretch>
        </p:blipFill>
        <p:spPr>
          <a:xfrm>
            <a:off x="8281036" y="1700808"/>
            <a:ext cx="3401585" cy="4176464"/>
          </a:xfrm>
          <a:prstGeom prst="rect">
            <a:avLst/>
          </a:prstGeom>
        </p:spPr>
      </p:pic>
    </p:spTree>
    <p:extLst>
      <p:ext uri="{BB962C8B-B14F-4D97-AF65-F5344CB8AC3E}">
        <p14:creationId xmlns:p14="http://schemas.microsoft.com/office/powerpoint/2010/main" val="14997629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数字蓝色隧道 16x9">
  <a:themeElements>
    <a:clrScheme name="红橙色">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2.xml><?xml version="1.0" encoding="utf-8"?>
<a:theme xmlns:a="http://schemas.openxmlformats.org/drawingml/2006/main" name="2_数字蓝色隧道 16x9">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3.xml><?xml version="1.0" encoding="utf-8"?>
<a:theme xmlns:a="http://schemas.openxmlformats.org/drawingml/2006/main" name="3_数字蓝色隧道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4.xml><?xml version="1.0" encoding="utf-8"?>
<a:theme xmlns:a="http://schemas.openxmlformats.org/drawingml/2006/main" name="1_数字蓝色隧道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5.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7.xml><?xml version="1.0" encoding="utf-8"?>
<a:theme xmlns:a="http://schemas.openxmlformats.org/drawingml/2006/main" name="Office 主题">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0E41224-0370-4595-877C-23316CD80004}">
  <ds:schemaRefs>
    <ds:schemaRef ds:uri="http://schemas.microsoft.com/office/2006/metadata/properties"/>
    <ds:schemaRef ds:uri="http://purl.org/dc/terms/"/>
    <ds:schemaRef ds:uri="http://schemas.microsoft.com/office/infopath/2007/PartnerControls"/>
    <ds:schemaRef ds:uri="http://www.w3.org/XML/1998/namespace"/>
    <ds:schemaRef ds:uri="http://purl.org/dc/elements/1.1/"/>
    <ds:schemaRef ds:uri="http://schemas.microsoft.com/office/2006/documentManagement/types"/>
    <ds:schemaRef ds:uri="http://purl.org/dc/dcmitype/"/>
    <ds:schemaRef ds:uri="http://schemas.openxmlformats.org/package/2006/metadata/core-properties"/>
    <ds:schemaRef ds:uri="4873beb7-5857-4685-be1f-d57550cc96cc"/>
  </ds:schemaRefs>
</ds:datastoreItem>
</file>

<file path=customXml/itemProps2.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蓝色数字隧道业务演示文稿（宽屏）</Template>
  <TotalTime>0</TotalTime>
  <Words>3046</Words>
  <Application>Microsoft Office PowerPoint</Application>
  <PresentationFormat>自定义</PresentationFormat>
  <Paragraphs>285</Paragraphs>
  <Slides>61</Slides>
  <Notes>2</Notes>
  <HiddenSlides>0</HiddenSlides>
  <MMClips>0</MMClips>
  <ScaleCrop>false</ScaleCrop>
  <HeadingPairs>
    <vt:vector size="6" baseType="variant">
      <vt:variant>
        <vt:lpstr>已用的字体</vt:lpstr>
      </vt:variant>
      <vt:variant>
        <vt:i4>9</vt:i4>
      </vt:variant>
      <vt:variant>
        <vt:lpstr>主题</vt:lpstr>
      </vt:variant>
      <vt:variant>
        <vt:i4>5</vt:i4>
      </vt:variant>
      <vt:variant>
        <vt:lpstr>幻灯片标题</vt:lpstr>
      </vt:variant>
      <vt:variant>
        <vt:i4>61</vt:i4>
      </vt:variant>
    </vt:vector>
  </HeadingPairs>
  <TitlesOfParts>
    <vt:vector size="75" baseType="lpstr">
      <vt:lpstr>等线</vt:lpstr>
      <vt:lpstr>等线 Light</vt:lpstr>
      <vt:lpstr>黑体</vt:lpstr>
      <vt:lpstr>宋体</vt:lpstr>
      <vt:lpstr>微软雅黑</vt:lpstr>
      <vt:lpstr>Arial</vt:lpstr>
      <vt:lpstr>Corbel</vt:lpstr>
      <vt:lpstr>Times New Roman</vt:lpstr>
      <vt:lpstr>Wingdings</vt:lpstr>
      <vt:lpstr>数字蓝色隧道 16x9</vt:lpstr>
      <vt:lpstr>2_数字蓝色隧道 16x9</vt:lpstr>
      <vt:lpstr>3_数字蓝色隧道 16x9</vt:lpstr>
      <vt:lpstr>1_数字蓝色隧道 16x9</vt:lpstr>
      <vt:lpstr>自定义设计方案</vt:lpstr>
      <vt:lpstr>PowerPoint 演示文稿</vt:lpstr>
      <vt:lpstr>主要内容</vt:lpstr>
      <vt:lpstr>1.设置分析环境</vt:lpstr>
      <vt:lpstr>1. 设置分析环境</vt:lpstr>
      <vt:lpstr>1.设置分析环境</vt:lpstr>
      <vt:lpstr>1.设置分析环境</vt:lpstr>
      <vt:lpstr>1.设置分析环境</vt:lpstr>
      <vt:lpstr>1.设置分析环境      设置分析掩模</vt:lpstr>
      <vt:lpstr>1.设置分析环境</vt:lpstr>
      <vt:lpstr>2.距离制图</vt:lpstr>
      <vt:lpstr>2.距离制图</vt:lpstr>
      <vt:lpstr>2.距离制图</vt:lpstr>
      <vt:lpstr>2.距离制图</vt:lpstr>
      <vt:lpstr>2.距离制图</vt:lpstr>
      <vt:lpstr>2.距离制图</vt:lpstr>
      <vt:lpstr>2.距离制图</vt:lpstr>
      <vt:lpstr>2.距离制图</vt:lpstr>
      <vt:lpstr>2.距离制图</vt:lpstr>
      <vt:lpstr>2.距离制图</vt:lpstr>
      <vt:lpstr>3.密度制图</vt:lpstr>
      <vt:lpstr>3.密度制图</vt:lpstr>
      <vt:lpstr>4.表面分析</vt:lpstr>
      <vt:lpstr>4.表面分析</vt:lpstr>
      <vt:lpstr>4.表面分析</vt:lpstr>
      <vt:lpstr>4.表面分析</vt:lpstr>
      <vt:lpstr>4.表面分析</vt:lpstr>
      <vt:lpstr>4.表面分析</vt:lpstr>
      <vt:lpstr>4.表面分析</vt:lpstr>
      <vt:lpstr>4.表面分析</vt:lpstr>
      <vt:lpstr>5.栅格计算</vt:lpstr>
      <vt:lpstr>5.栅格计算</vt:lpstr>
      <vt:lpstr>5.栅格计算</vt:lpstr>
      <vt:lpstr>5.栅格计算-函数运算</vt:lpstr>
      <vt:lpstr>5.栅格计算</vt:lpstr>
      <vt:lpstr>5.栅格计算-栅格查询</vt:lpstr>
      <vt:lpstr>5. 栅格计算</vt:lpstr>
      <vt:lpstr>5.栅格计算-叠加分析</vt:lpstr>
      <vt:lpstr>6.重分类</vt:lpstr>
      <vt:lpstr>6.重分类</vt:lpstr>
      <vt:lpstr>6.重分类</vt:lpstr>
      <vt:lpstr>6.重分类</vt:lpstr>
      <vt:lpstr>6.重分类</vt:lpstr>
      <vt:lpstr>6.重分类</vt:lpstr>
      <vt:lpstr>7.统计分析</vt:lpstr>
      <vt:lpstr>7.1 像元统计</vt:lpstr>
      <vt:lpstr>7.1 像元统计</vt:lpstr>
      <vt:lpstr>7.1 像元统计</vt:lpstr>
      <vt:lpstr>7.2 邻域分析</vt:lpstr>
      <vt:lpstr>7.2 邻域分析</vt:lpstr>
      <vt:lpstr>7.2 邻域分析</vt:lpstr>
      <vt:lpstr>7.2 邻域分析</vt:lpstr>
      <vt:lpstr>7.2 邻域分析</vt:lpstr>
      <vt:lpstr>7.2 邻域分析</vt:lpstr>
      <vt:lpstr>7.2 邻域分析   焦点统计</vt:lpstr>
      <vt:lpstr>7.3 分类区统计</vt:lpstr>
      <vt:lpstr>7.3 分类区统计</vt:lpstr>
      <vt:lpstr>7.3 分类区统计</vt:lpstr>
      <vt:lpstr>7.3 分类区统计</vt:lpstr>
      <vt:lpstr>8. 案例 1 熊猫密度制图</vt:lpstr>
      <vt:lpstr>8. 案例 1 熊猫密度制图</vt:lpstr>
      <vt:lpstr>8. 案例  2 寻找最佳路径</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2021-09-14T09:00:52Z</dcterms:created>
  <dcterms:modified xsi:type="dcterms:W3CDTF">2023-04-11T04:09:35Z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